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294" r:id="rId4"/>
    <p:sldId id="295" r:id="rId5"/>
    <p:sldId id="29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07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80" r:id="rId23"/>
    <p:sldId id="291" r:id="rId24"/>
    <p:sldId id="303" r:id="rId25"/>
    <p:sldId id="292" r:id="rId26"/>
    <p:sldId id="293" r:id="rId27"/>
    <p:sldId id="304" r:id="rId28"/>
    <p:sldId id="302" r:id="rId29"/>
    <p:sldId id="305" r:id="rId30"/>
    <p:sldId id="298" r:id="rId31"/>
    <p:sldId id="301" r:id="rId32"/>
    <p:sldId id="297" r:id="rId33"/>
    <p:sldId id="275" r:id="rId34"/>
    <p:sldId id="276" r:id="rId35"/>
    <p:sldId id="277" r:id="rId36"/>
    <p:sldId id="278" r:id="rId37"/>
    <p:sldId id="279" r:id="rId38"/>
  </p:sldIdLst>
  <p:sldSz cx="9144000" cy="6858000" type="screen4x3"/>
  <p:notesSz cx="6742113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29A"/>
    <a:srgbClr val="685FA7"/>
    <a:srgbClr val="5C6296"/>
    <a:srgbClr val="666CA2"/>
    <a:srgbClr val="7265A3"/>
    <a:srgbClr val="4C517C"/>
    <a:srgbClr val="645BA5"/>
    <a:srgbClr val="583F85"/>
    <a:srgbClr val="FF99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0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15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4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60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0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9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6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5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3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6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B705A-7A49-45A2-8AC3-7419E3C04C4D}" type="datetimeFigureOut">
              <a:rPr lang="ko-KR" altLang="en-US" smtClean="0"/>
              <a:t>2016-12-27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47419-48A7-4325-ACCA-DCD61FEE8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6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9144000" cy="685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79"/>
          <a:stretch/>
        </p:blipFill>
        <p:spPr>
          <a:xfrm>
            <a:off x="0" y="894"/>
            <a:ext cx="9144000" cy="584295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08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88"/>
          <a:stretch/>
        </p:blipFill>
        <p:spPr>
          <a:xfrm>
            <a:off x="0" y="3572"/>
            <a:ext cx="9144000" cy="598159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09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>
          <a:xfrm>
            <a:off x="0" y="893"/>
            <a:ext cx="9144000" cy="621702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10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9"/>
          <a:stretch/>
        </p:blipFill>
        <p:spPr>
          <a:xfrm>
            <a:off x="0" y="3572"/>
            <a:ext cx="9144000" cy="61644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11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043608" y="5877272"/>
            <a:ext cx="6944405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altLang="ko-KR" sz="1000" spc="-7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※ </a:t>
            </a:r>
            <a:r>
              <a:rPr lang="ko-KR" altLang="en-US" sz="1000" spc="-7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「</a:t>
            </a:r>
            <a:r>
              <a:rPr lang="ko-KR" altLang="en-US" sz="10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비급여진료비용 등의 공개에 관한 기준」 고시 제정에 따라 </a:t>
            </a:r>
            <a:r>
              <a:rPr lang="en-US" altLang="ko-KR" sz="10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’16.12.1. </a:t>
            </a:r>
            <a:r>
              <a:rPr lang="ko-KR" altLang="en-US" sz="10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공개 대상기관</a:t>
            </a:r>
            <a:r>
              <a:rPr lang="en-US" altLang="ko-KR" sz="10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(150</a:t>
            </a:r>
            <a:r>
              <a:rPr lang="ko-KR" altLang="en-US" sz="10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병상 초과 병원 포함</a:t>
            </a:r>
            <a:r>
              <a:rPr lang="en-US" altLang="ko-KR" sz="10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ko-KR" altLang="en-US" sz="10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확대 예정</a:t>
            </a:r>
            <a:endParaRPr lang="ko-KR" altLang="en-US" sz="1000" spc="-70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5949"/>
          <a:stretch/>
        </p:blipFill>
        <p:spPr>
          <a:xfrm>
            <a:off x="0" y="3572"/>
            <a:ext cx="9144000" cy="96258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12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0" y="1044810"/>
            <a:ext cx="9144000" cy="439974"/>
            <a:chOff x="0" y="1404851"/>
            <a:chExt cx="9144000" cy="43997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4" b="73124"/>
            <a:stretch/>
          </p:blipFill>
          <p:spPr>
            <a:xfrm>
              <a:off x="0" y="1404851"/>
              <a:ext cx="9144000" cy="439974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164300" y="1476471"/>
              <a:ext cx="2903644" cy="2880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1500" spc="-80" dirty="0" smtClean="0">
                  <a:latin typeface="+mn-ea"/>
                </a:rPr>
                <a:t>보건의료빅데이터 </a:t>
              </a:r>
              <a:r>
                <a:rPr lang="ko-KR" altLang="en-US" sz="1500" spc="-80" dirty="0" smtClean="0">
                  <a:latin typeface="+mn-ea"/>
                </a:rPr>
                <a:t>융합 </a:t>
              </a:r>
              <a:r>
                <a:rPr lang="en-US" altLang="ko-KR" sz="1500" spc="-80" dirty="0" smtClean="0">
                  <a:latin typeface="Arial" pitchFamily="34" charset="0"/>
                  <a:cs typeface="Arial" pitchFamily="34" charset="0"/>
                </a:rPr>
                <a:t>DB</a:t>
              </a:r>
              <a:endParaRPr lang="ko-KR" altLang="en-US" sz="1500" spc="-80" dirty="0">
                <a:latin typeface="+mn-ea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534513"/>
            <a:ext cx="8079211" cy="49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8"/>
          <a:stretch/>
        </p:blipFill>
        <p:spPr>
          <a:xfrm>
            <a:off x="0" y="7143"/>
            <a:ext cx="9144000" cy="632715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13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6402643" y="5920024"/>
            <a:ext cx="1920471" cy="27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altLang="ko-KR" sz="750" spc="-80" dirty="0" smtClean="0">
                <a:ln w="3175">
                  <a:solidFill>
                    <a:srgbClr val="685FA7"/>
                  </a:solidFill>
                </a:ln>
                <a:solidFill>
                  <a:srgbClr val="7265A3"/>
                </a:solidFill>
                <a:latin typeface="+mn-ea"/>
              </a:rPr>
              <a:t>(</a:t>
            </a:r>
            <a:r>
              <a:rPr lang="ko-KR" altLang="en-US" sz="750" spc="-80" dirty="0" smtClean="0">
                <a:ln w="3175">
                  <a:solidFill>
                    <a:srgbClr val="685FA7"/>
                  </a:solidFill>
                </a:ln>
                <a:solidFill>
                  <a:srgbClr val="7265A3"/>
                </a:solidFill>
                <a:latin typeface="+mn-ea"/>
              </a:rPr>
              <a:t>공간 시각화 지도 서비스 </a:t>
            </a:r>
            <a:r>
              <a:rPr lang="en-US" altLang="ko-KR" sz="750" spc="-80" dirty="0" smtClean="0">
                <a:ln w="3175">
                  <a:solidFill>
                    <a:srgbClr val="685FA7"/>
                  </a:solidFill>
                </a:ln>
                <a:solidFill>
                  <a:srgbClr val="7265A3"/>
                </a:solidFill>
                <a:latin typeface="+mn-ea"/>
              </a:rPr>
              <a:t>+ </a:t>
            </a:r>
            <a:r>
              <a:rPr lang="ko-KR" altLang="en-US" sz="750" spc="-80" dirty="0" smtClean="0">
                <a:ln w="3175">
                  <a:solidFill>
                    <a:srgbClr val="685FA7"/>
                  </a:solidFill>
                </a:ln>
                <a:solidFill>
                  <a:srgbClr val="7265A3"/>
                </a:solidFill>
                <a:latin typeface="+mn-ea"/>
              </a:rPr>
              <a:t>포털 서비스</a:t>
            </a:r>
            <a:r>
              <a:rPr lang="en-US" altLang="ko-KR" sz="750" spc="-80" dirty="0" smtClean="0">
                <a:ln w="3175">
                  <a:solidFill>
                    <a:srgbClr val="685FA7"/>
                  </a:solidFill>
                </a:ln>
                <a:solidFill>
                  <a:srgbClr val="7265A3"/>
                </a:solidFill>
                <a:latin typeface="+mn-ea"/>
              </a:rPr>
              <a:t>)</a:t>
            </a:r>
            <a:endParaRPr lang="ko-KR" altLang="en-US" sz="750" spc="-80" dirty="0">
              <a:ln w="3175">
                <a:solidFill>
                  <a:srgbClr val="685FA7"/>
                </a:solidFill>
              </a:ln>
              <a:solidFill>
                <a:srgbClr val="7265A3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7264" y="4708518"/>
            <a:ext cx="1756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ㆍ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8879" y="4755587"/>
            <a:ext cx="1756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ㆍ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7264" y="4802656"/>
            <a:ext cx="1756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ㆍ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31840" y="5359399"/>
            <a:ext cx="177268" cy="200957"/>
            <a:chOff x="2234492" y="4708518"/>
            <a:chExt cx="177268" cy="200957"/>
          </a:xfrm>
        </p:grpSpPr>
        <p:sp>
          <p:nvSpPr>
            <p:cNvPr id="19" name="TextBox 18"/>
            <p:cNvSpPr txBox="1"/>
            <p:nvPr/>
          </p:nvSpPr>
          <p:spPr>
            <a:xfrm>
              <a:off x="2234492" y="4708518"/>
              <a:ext cx="175653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ㆍ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36107" y="4755587"/>
              <a:ext cx="175653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ㆍ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323126" y="5294145"/>
            <a:ext cx="1756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smtClean="0">
                <a:solidFill>
                  <a:schemeClr val="accent5"/>
                </a:solidFill>
              </a:rPr>
              <a:t>ㆍ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741" y="5341214"/>
            <a:ext cx="1756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smtClean="0">
                <a:solidFill>
                  <a:schemeClr val="accent5"/>
                </a:solidFill>
              </a:rPr>
              <a:t>ㆍ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3126" y="5388283"/>
            <a:ext cx="1756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smtClean="0">
                <a:solidFill>
                  <a:schemeClr val="accent5"/>
                </a:solidFill>
              </a:rPr>
              <a:t>ㆍ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25734" y="4869160"/>
            <a:ext cx="1756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smtClean="0">
                <a:solidFill>
                  <a:srgbClr val="34629A"/>
                </a:solidFill>
              </a:rPr>
              <a:t>ㆍ</a:t>
            </a:r>
            <a:endParaRPr lang="ko-KR" altLang="en-US" sz="1000" dirty="0">
              <a:solidFill>
                <a:srgbClr val="34629A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27349" y="4916229"/>
            <a:ext cx="1756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smtClean="0">
                <a:solidFill>
                  <a:srgbClr val="34629A"/>
                </a:solidFill>
              </a:rPr>
              <a:t>ㆍ</a:t>
            </a:r>
            <a:endParaRPr lang="ko-KR" altLang="en-US" sz="1000" dirty="0">
              <a:solidFill>
                <a:srgbClr val="34629A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25734" y="4963298"/>
            <a:ext cx="1756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smtClean="0">
                <a:solidFill>
                  <a:srgbClr val="34629A"/>
                </a:solidFill>
              </a:rPr>
              <a:t>ㆍ</a:t>
            </a:r>
            <a:endParaRPr lang="ko-KR" altLang="en-US" sz="1000" dirty="0">
              <a:solidFill>
                <a:srgbClr val="3462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6"/>
          <a:stretch/>
        </p:blipFill>
        <p:spPr>
          <a:xfrm>
            <a:off x="0" y="4468"/>
            <a:ext cx="9144000" cy="636308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14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"/>
          <a:stretch/>
        </p:blipFill>
        <p:spPr>
          <a:xfrm>
            <a:off x="0" y="3572"/>
            <a:ext cx="9144000" cy="631410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15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0" y="3572"/>
            <a:ext cx="9144000" cy="623928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16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1"/>
          <a:stretch/>
        </p:blipFill>
        <p:spPr>
          <a:xfrm>
            <a:off x="0" y="893"/>
            <a:ext cx="9144000" cy="63583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17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988025" y="4399543"/>
            <a:ext cx="4536504" cy="27021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05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인체조직 기증자</a:t>
            </a:r>
            <a:r>
              <a:rPr lang="en-US" altLang="ko-KR" sz="105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, </a:t>
            </a:r>
            <a:r>
              <a:rPr lang="ko-KR" altLang="en-US" sz="105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헌혈자</a:t>
            </a:r>
            <a:r>
              <a:rPr lang="en-US" altLang="ko-KR" sz="105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, AIDS </a:t>
            </a:r>
            <a:r>
              <a:rPr lang="ko-KR" altLang="en-US" sz="105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처방자 등 진료내역 실시간 조회 서비스</a:t>
            </a:r>
            <a:endParaRPr lang="ko-KR" altLang="en-US" sz="1050" spc="-70" dirty="0">
              <a:ln w="3175">
                <a:solidFill>
                  <a:srgbClr val="685FA7"/>
                </a:solidFill>
              </a:ln>
              <a:solidFill>
                <a:srgbClr val="685FA7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84368" y="4632193"/>
            <a:ext cx="576064" cy="27021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제공</a:t>
            </a:r>
            <a:endParaRPr lang="ko-KR" altLang="en-US" sz="1050" spc="-70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99964" y="5716004"/>
            <a:ext cx="4536504" cy="27021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05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맞춤형 응급의료 서비스 협업</a:t>
            </a:r>
            <a:endParaRPr lang="ko-KR" altLang="en-US" sz="1050" spc="-70" dirty="0">
              <a:ln w="3175">
                <a:solidFill>
                  <a:srgbClr val="685FA7"/>
                </a:solidFill>
              </a:ln>
              <a:solidFill>
                <a:srgbClr val="685F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5" t="59625" r="28019"/>
          <a:stretch/>
        </p:blipFill>
        <p:spPr>
          <a:xfrm>
            <a:off x="2699792" y="4088921"/>
            <a:ext cx="3882163" cy="276818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32" b="38616"/>
          <a:stretch/>
        </p:blipFill>
        <p:spPr>
          <a:xfrm>
            <a:off x="0" y="894"/>
            <a:ext cx="4925683" cy="420866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0" y="894"/>
            <a:ext cx="9144000" cy="685710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1690" y="836712"/>
            <a:ext cx="3524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spc="-150" dirty="0">
                <a:ln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-윤고딕150" pitchFamily="18" charset="-127"/>
                <a:cs typeface="Times New Roman" pitchFamily="18" charset="0"/>
              </a:rPr>
              <a:t>CONTENTS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b="88406"/>
          <a:stretch>
            <a:fillRect/>
          </a:stretch>
        </p:blipFill>
        <p:spPr bwMode="auto">
          <a:xfrm>
            <a:off x="0" y="1592796"/>
            <a:ext cx="9144000" cy="45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30"/>
          <p:cNvGrpSpPr>
            <a:grpSpLocks/>
          </p:cNvGrpSpPr>
          <p:nvPr/>
        </p:nvGrpSpPr>
        <p:grpSpPr bwMode="auto">
          <a:xfrm>
            <a:off x="2780426" y="2420888"/>
            <a:ext cx="5680006" cy="558800"/>
            <a:chOff x="3491880" y="2564904"/>
            <a:chExt cx="5184576" cy="557622"/>
          </a:xfrm>
        </p:grpSpPr>
        <p:grpSp>
          <p:nvGrpSpPr>
            <p:cNvPr id="17" name="그룹 156"/>
            <p:cNvGrpSpPr>
              <a:grpSpLocks/>
            </p:cNvGrpSpPr>
            <p:nvPr/>
          </p:nvGrpSpPr>
          <p:grpSpPr bwMode="auto">
            <a:xfrm>
              <a:off x="3491880" y="2564904"/>
              <a:ext cx="5184576" cy="557622"/>
              <a:chOff x="2403309" y="2249980"/>
              <a:chExt cx="5184576" cy="55762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2403309" y="2249980"/>
                <a:ext cx="5184576" cy="55762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15681"/>
                  </a:gs>
                  <a:gs pos="62000">
                    <a:srgbClr val="4170A9"/>
                  </a:gs>
                  <a:gs pos="100000">
                    <a:srgbClr val="8DB0DB"/>
                  </a:gs>
                </a:gsLst>
                <a:lin ang="16200000" scaled="1"/>
                <a:tileRect/>
              </a:gradFill>
              <a:ln w="28575"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2479263" y="2326596"/>
                <a:ext cx="5030751" cy="40820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21" name="TextBox 13"/>
              <p:cNvSpPr txBox="1">
                <a:spLocks noChangeArrowheads="1"/>
              </p:cNvSpPr>
              <p:nvPr/>
            </p:nvSpPr>
            <p:spPr bwMode="auto">
              <a:xfrm>
                <a:off x="2917639" y="2319729"/>
                <a:ext cx="4259796" cy="3992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atin typeface="Arial" charset="0"/>
                    <a:ea typeface="HY헤드라인M" pitchFamily="18" charset="-127"/>
                    <a:cs typeface="Arial" charset="0"/>
                  </a:rPr>
                  <a:t>HIRA </a:t>
                </a:r>
                <a:r>
                  <a:rPr lang="ko-KR" altLang="en-US" sz="2000" dirty="0" smtClean="0">
                    <a:latin typeface="Arial" charset="0"/>
                    <a:ea typeface="HY헤드라인M" pitchFamily="18" charset="-127"/>
                    <a:cs typeface="Arial" charset="0"/>
                  </a:rPr>
                  <a:t>보건의료 </a:t>
                </a:r>
                <a:r>
                  <a:rPr lang="ko-KR" altLang="en-US" sz="2000" dirty="0" err="1" smtClean="0">
                    <a:latin typeface="Arial" charset="0"/>
                    <a:ea typeface="HY헤드라인M" pitchFamily="18" charset="-127"/>
                    <a:cs typeface="Arial" charset="0"/>
                  </a:rPr>
                  <a:t>빅데이터의</a:t>
                </a:r>
                <a:r>
                  <a:rPr lang="ko-KR" altLang="en-US" sz="2000" dirty="0" smtClean="0">
                    <a:latin typeface="Arial" charset="0"/>
                    <a:ea typeface="HY헤드라인M" pitchFamily="18" charset="-127"/>
                    <a:cs typeface="Arial" charset="0"/>
                  </a:rPr>
                  <a:t> 구성</a:t>
                </a:r>
                <a:endParaRPr kumimoji="0" lang="ko-KR" altLang="en-US" sz="2000" dirty="0">
                  <a:latin typeface="Arial" charset="0"/>
                  <a:ea typeface="HY헤드라인M" pitchFamily="18" charset="-127"/>
                  <a:cs typeface="Arial" charset="0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2530673" y="2360871"/>
                <a:ext cx="326053" cy="32633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15681"/>
                  </a:gs>
                  <a:gs pos="62000">
                    <a:srgbClr val="4170A9"/>
                  </a:gs>
                  <a:gs pos="100000">
                    <a:srgbClr val="8DB0DB"/>
                  </a:gs>
                </a:gsLst>
                <a:lin ang="16200000" scaled="1"/>
                <a:tileRect/>
              </a:gradFill>
              <a:ln w="28575"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547150" y="2379232"/>
                <a:ext cx="288000" cy="288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51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 extrusionH="76200">
                <a:bevelT w="0" h="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/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2459349" y="2389385"/>
                <a:ext cx="451719" cy="28514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 algn="ctr" fontAlgn="auto">
                  <a:lnSpc>
                    <a:spcPts val="1500"/>
                  </a:lnSpc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500" spc="-15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8000"/>
                        </a:prstClr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01</a:t>
                </a:r>
                <a:endParaRPr kumimoji="0" lang="ko-KR" altLang="en-US" sz="15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18" name="반짝 269"/>
            <p:cNvSpPr/>
            <p:nvPr/>
          </p:nvSpPr>
          <p:spPr>
            <a:xfrm rot="4040370">
              <a:off x="3703464" y="2628096"/>
              <a:ext cx="72000" cy="216000"/>
            </a:xfrm>
            <a:prstGeom prst="moon">
              <a:avLst>
                <a:gd name="adj" fmla="val 45101"/>
              </a:avLst>
            </a:prstGeom>
            <a:gradFill>
              <a:gsLst>
                <a:gs pos="42000">
                  <a:schemeClr val="bg1"/>
                </a:gs>
                <a:gs pos="81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</p:grpSp>
      <p:grpSp>
        <p:nvGrpSpPr>
          <p:cNvPr id="25" name="그룹 130"/>
          <p:cNvGrpSpPr>
            <a:grpSpLocks/>
          </p:cNvGrpSpPr>
          <p:nvPr/>
        </p:nvGrpSpPr>
        <p:grpSpPr bwMode="auto">
          <a:xfrm>
            <a:off x="2780426" y="3351288"/>
            <a:ext cx="5680006" cy="558800"/>
            <a:chOff x="3491880" y="2564904"/>
            <a:chExt cx="5184576" cy="558063"/>
          </a:xfrm>
        </p:grpSpPr>
        <p:grpSp>
          <p:nvGrpSpPr>
            <p:cNvPr id="26" name="그룹 156"/>
            <p:cNvGrpSpPr>
              <a:grpSpLocks/>
            </p:cNvGrpSpPr>
            <p:nvPr/>
          </p:nvGrpSpPr>
          <p:grpSpPr bwMode="auto">
            <a:xfrm>
              <a:off x="3491880" y="2564904"/>
              <a:ext cx="5184576" cy="558063"/>
              <a:chOff x="2403309" y="2249980"/>
              <a:chExt cx="5184576" cy="558063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2403309" y="2249980"/>
                <a:ext cx="5184576" cy="5580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15681"/>
                  </a:gs>
                  <a:gs pos="62000">
                    <a:srgbClr val="4170A9"/>
                  </a:gs>
                  <a:gs pos="100000">
                    <a:srgbClr val="8DB0DB"/>
                  </a:gs>
                </a:gsLst>
                <a:lin ang="16200000" scaled="1"/>
                <a:tileRect/>
              </a:gradFill>
              <a:ln w="28575"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2479263" y="2326596"/>
                <a:ext cx="5030751" cy="40820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30" name="TextBox 22"/>
              <p:cNvSpPr txBox="1">
                <a:spLocks noChangeArrowheads="1"/>
              </p:cNvSpPr>
              <p:nvPr/>
            </p:nvSpPr>
            <p:spPr bwMode="auto">
              <a:xfrm>
                <a:off x="2917639" y="2319728"/>
                <a:ext cx="3957006" cy="3995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kumimoji="0" lang="ko-KR" altLang="en-US" sz="2000" dirty="0" err="1" smtClean="0">
                    <a:latin typeface="Arial" charset="0"/>
                    <a:ea typeface="HY헤드라인M" pitchFamily="18" charset="-127"/>
                    <a:cs typeface="Arial" charset="0"/>
                  </a:rPr>
                  <a:t>빅데이터</a:t>
                </a:r>
                <a:r>
                  <a:rPr kumimoji="0" lang="ko-KR" altLang="en-US" sz="2000" dirty="0" smtClean="0">
                    <a:latin typeface="Arial" charset="0"/>
                    <a:ea typeface="HY헤드라인M" pitchFamily="18" charset="-127"/>
                    <a:cs typeface="Arial" charset="0"/>
                  </a:rPr>
                  <a:t> 개방 플랫폼</a:t>
                </a:r>
                <a:endParaRPr kumimoji="0" lang="en-US" altLang="ko-KR" sz="2000" dirty="0" smtClean="0">
                  <a:latin typeface="Arial" charset="0"/>
                  <a:ea typeface="HY헤드라인M" pitchFamily="18" charset="-127"/>
                  <a:cs typeface="Arial" charset="0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2530673" y="2360958"/>
                <a:ext cx="326053" cy="3265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15681"/>
                  </a:gs>
                  <a:gs pos="62000">
                    <a:srgbClr val="4170A9"/>
                  </a:gs>
                  <a:gs pos="100000">
                    <a:srgbClr val="8DB0DB"/>
                  </a:gs>
                </a:gsLst>
                <a:lin ang="16200000" scaled="1"/>
                <a:tileRect/>
              </a:gradFill>
              <a:ln w="28575"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2547150" y="2379232"/>
                <a:ext cx="288000" cy="288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51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 extrusionH="76200">
                <a:bevelT w="0" h="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/>
              </a:p>
            </p:txBody>
          </p:sp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2459349" y="2389496"/>
                <a:ext cx="451719" cy="2853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 algn="ctr" fontAlgn="auto">
                  <a:lnSpc>
                    <a:spcPts val="1500"/>
                  </a:lnSpc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500" spc="-15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8000"/>
                        </a:prstClr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02</a:t>
                </a:r>
                <a:endParaRPr kumimoji="0" lang="ko-KR" altLang="en-US" sz="15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27" name="반짝 269"/>
            <p:cNvSpPr/>
            <p:nvPr/>
          </p:nvSpPr>
          <p:spPr>
            <a:xfrm rot="4040370">
              <a:off x="3703464" y="2628096"/>
              <a:ext cx="72000" cy="216000"/>
            </a:xfrm>
            <a:prstGeom prst="moon">
              <a:avLst>
                <a:gd name="adj" fmla="val 45101"/>
              </a:avLst>
            </a:prstGeom>
            <a:gradFill>
              <a:gsLst>
                <a:gs pos="42000">
                  <a:schemeClr val="bg1"/>
                </a:gs>
                <a:gs pos="81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</p:grpSp>
      <p:grpSp>
        <p:nvGrpSpPr>
          <p:cNvPr id="34" name="그룹 130"/>
          <p:cNvGrpSpPr>
            <a:grpSpLocks/>
          </p:cNvGrpSpPr>
          <p:nvPr/>
        </p:nvGrpSpPr>
        <p:grpSpPr bwMode="auto">
          <a:xfrm>
            <a:off x="2780426" y="4281687"/>
            <a:ext cx="5680006" cy="558800"/>
            <a:chOff x="3491880" y="2564904"/>
            <a:chExt cx="5184576" cy="558507"/>
          </a:xfrm>
        </p:grpSpPr>
        <p:grpSp>
          <p:nvGrpSpPr>
            <p:cNvPr id="35" name="그룹 156"/>
            <p:cNvGrpSpPr>
              <a:grpSpLocks/>
            </p:cNvGrpSpPr>
            <p:nvPr/>
          </p:nvGrpSpPr>
          <p:grpSpPr bwMode="auto">
            <a:xfrm>
              <a:off x="3491880" y="2564904"/>
              <a:ext cx="5184576" cy="558507"/>
              <a:chOff x="2403309" y="2249980"/>
              <a:chExt cx="5184576" cy="558507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2403309" y="2249980"/>
                <a:ext cx="5184576" cy="55850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15681"/>
                  </a:gs>
                  <a:gs pos="62000">
                    <a:srgbClr val="4170A9"/>
                  </a:gs>
                  <a:gs pos="100000">
                    <a:srgbClr val="8DB0DB"/>
                  </a:gs>
                </a:gsLst>
                <a:lin ang="16200000" scaled="1"/>
                <a:tileRect/>
              </a:gradFill>
              <a:ln w="28575"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479263" y="2326596"/>
                <a:ext cx="5030751" cy="40820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39" name="TextBox 31"/>
              <p:cNvSpPr txBox="1">
                <a:spLocks noChangeArrowheads="1"/>
              </p:cNvSpPr>
              <p:nvPr/>
            </p:nvSpPr>
            <p:spPr bwMode="auto">
              <a:xfrm>
                <a:off x="2917639" y="2319730"/>
                <a:ext cx="4462291" cy="39630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ko-KR" altLang="en-US" sz="2000" dirty="0" err="1" smtClean="0">
                    <a:latin typeface="Arial" charset="0"/>
                    <a:ea typeface="HY헤드라인M" pitchFamily="18" charset="-127"/>
                    <a:cs typeface="Arial" charset="0"/>
                  </a:rPr>
                  <a:t>빅데이터</a:t>
                </a:r>
                <a:r>
                  <a:rPr kumimoji="0" lang="ko-KR" altLang="en-US" sz="2000" dirty="0" smtClean="0">
                    <a:latin typeface="Arial" charset="0"/>
                    <a:ea typeface="HY헤드라인M" pitchFamily="18" charset="-127"/>
                    <a:cs typeface="Arial" charset="0"/>
                  </a:rPr>
                  <a:t> 활용 사례</a:t>
                </a:r>
                <a:endParaRPr kumimoji="0" lang="ko-KR" altLang="en-US" sz="2000" dirty="0">
                  <a:latin typeface="Arial" charset="0"/>
                  <a:ea typeface="HY헤드라인M" pitchFamily="18" charset="-127"/>
                  <a:cs typeface="Arial" charset="0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2530673" y="2361047"/>
                <a:ext cx="326053" cy="3268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15681"/>
                  </a:gs>
                  <a:gs pos="62000">
                    <a:srgbClr val="4170A9"/>
                  </a:gs>
                  <a:gs pos="100000">
                    <a:srgbClr val="8DB0DB"/>
                  </a:gs>
                </a:gsLst>
                <a:lin ang="16200000" scaled="1"/>
                <a:tileRect/>
              </a:gradFill>
              <a:ln w="28575"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2547150" y="2379232"/>
                <a:ext cx="288000" cy="288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51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 extrusionH="76200">
                <a:bevelT w="0" h="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/>
              </a:p>
            </p:txBody>
          </p:sp>
          <p:sp>
            <p:nvSpPr>
              <p:cNvPr id="42" name="Text Box 5"/>
              <p:cNvSpPr txBox="1">
                <a:spLocks noChangeArrowheads="1"/>
              </p:cNvSpPr>
              <p:nvPr/>
            </p:nvSpPr>
            <p:spPr bwMode="auto">
              <a:xfrm>
                <a:off x="2459349" y="2389607"/>
                <a:ext cx="451719" cy="2856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 algn="ctr" fontAlgn="auto">
                  <a:lnSpc>
                    <a:spcPts val="1500"/>
                  </a:lnSpc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500" spc="-15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8000"/>
                        </a:prstClr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03</a:t>
                </a:r>
                <a:endParaRPr kumimoji="0" lang="ko-KR" altLang="en-US" sz="15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36" name="반짝 269"/>
            <p:cNvSpPr/>
            <p:nvPr/>
          </p:nvSpPr>
          <p:spPr>
            <a:xfrm rot="4040370">
              <a:off x="3703464" y="2628096"/>
              <a:ext cx="72000" cy="216000"/>
            </a:xfrm>
            <a:prstGeom prst="moon">
              <a:avLst>
                <a:gd name="adj" fmla="val 45101"/>
              </a:avLst>
            </a:prstGeom>
            <a:gradFill>
              <a:gsLst>
                <a:gs pos="42000">
                  <a:schemeClr val="bg1"/>
                </a:gs>
                <a:gs pos="81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</p:grpSp>
      <p:grpSp>
        <p:nvGrpSpPr>
          <p:cNvPr id="43" name="그룹 130"/>
          <p:cNvGrpSpPr>
            <a:grpSpLocks/>
          </p:cNvGrpSpPr>
          <p:nvPr/>
        </p:nvGrpSpPr>
        <p:grpSpPr bwMode="auto">
          <a:xfrm>
            <a:off x="2771800" y="5246590"/>
            <a:ext cx="5680006" cy="558800"/>
            <a:chOff x="3491880" y="2564904"/>
            <a:chExt cx="5184576" cy="558000"/>
          </a:xfrm>
        </p:grpSpPr>
        <p:grpSp>
          <p:nvGrpSpPr>
            <p:cNvPr id="44" name="그룹 156"/>
            <p:cNvGrpSpPr>
              <a:grpSpLocks/>
            </p:cNvGrpSpPr>
            <p:nvPr/>
          </p:nvGrpSpPr>
          <p:grpSpPr bwMode="auto">
            <a:xfrm>
              <a:off x="3491880" y="2564904"/>
              <a:ext cx="5184576" cy="558000"/>
              <a:chOff x="2403309" y="2249980"/>
              <a:chExt cx="5184576" cy="558000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2403309" y="2249980"/>
                <a:ext cx="5184576" cy="558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15681"/>
                  </a:gs>
                  <a:gs pos="62000">
                    <a:srgbClr val="4170A9"/>
                  </a:gs>
                  <a:gs pos="100000">
                    <a:srgbClr val="8DB0DB"/>
                  </a:gs>
                </a:gsLst>
                <a:lin ang="16200000" scaled="1"/>
                <a:tileRect/>
              </a:gradFill>
              <a:ln w="28575"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2479263" y="2326596"/>
                <a:ext cx="5030751" cy="40820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48" name="TextBox 31"/>
              <p:cNvSpPr txBox="1">
                <a:spLocks noChangeArrowheads="1"/>
              </p:cNvSpPr>
              <p:nvPr/>
            </p:nvSpPr>
            <p:spPr bwMode="auto">
              <a:xfrm>
                <a:off x="2917639" y="2319730"/>
                <a:ext cx="4462291" cy="39630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ko-KR" sz="2000" dirty="0" smtClean="0">
                    <a:latin typeface="HY헤드라인M" pitchFamily="18" charset="-127"/>
                    <a:ea typeface="HY헤드라인M" pitchFamily="18" charset="-127"/>
                    <a:cs typeface="Arial" charset="0"/>
                  </a:rPr>
                  <a:t>VISION </a:t>
                </a:r>
                <a:r>
                  <a:rPr lang="en-US" altLang="ko-KR" sz="2000" dirty="0" smtClean="0">
                    <a:latin typeface="Arial" pitchFamily="34" charset="0"/>
                    <a:ea typeface="HY헤드라인M" pitchFamily="18" charset="-127"/>
                    <a:cs typeface="Arial" pitchFamily="34" charset="0"/>
                  </a:rPr>
                  <a:t>&amp;</a:t>
                </a:r>
                <a:r>
                  <a:rPr lang="en-US" altLang="ko-KR" sz="2000" dirty="0" smtClean="0">
                    <a:latin typeface="HY헤드라인M" pitchFamily="18" charset="-127"/>
                    <a:ea typeface="HY헤드라인M" pitchFamily="18" charset="-127"/>
                    <a:cs typeface="Arial" charset="0"/>
                  </a:rPr>
                  <a:t> MISSION</a:t>
                </a:r>
                <a:endParaRPr kumimoji="0" lang="ko-KR" altLang="en-US" sz="2000" dirty="0">
                  <a:latin typeface="HY헤드라인M" pitchFamily="18" charset="-127"/>
                  <a:ea typeface="HY헤드라인M" pitchFamily="18" charset="-127"/>
                  <a:cs typeface="Arial" charset="0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530673" y="2360946"/>
                <a:ext cx="326053" cy="32655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15681"/>
                  </a:gs>
                  <a:gs pos="62000">
                    <a:srgbClr val="4170A9"/>
                  </a:gs>
                  <a:gs pos="100000">
                    <a:srgbClr val="8DB0DB"/>
                  </a:gs>
                </a:gsLst>
                <a:lin ang="16200000" scaled="1"/>
                <a:tileRect/>
              </a:gradFill>
              <a:ln w="28575"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2547150" y="2379232"/>
                <a:ext cx="288000" cy="288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51000"/>
                    </a:schemeClr>
                  </a:gs>
                  <a:gs pos="55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 extrusionH="76200">
                <a:bevelT w="0" h="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ko-KR" altLang="en-US" dirty="0"/>
              </a:p>
            </p:txBody>
          </p:sp>
          <p:sp>
            <p:nvSpPr>
              <p:cNvPr id="51" name="Text Box 5"/>
              <p:cNvSpPr txBox="1">
                <a:spLocks noChangeArrowheads="1"/>
              </p:cNvSpPr>
              <p:nvPr/>
            </p:nvSpPr>
            <p:spPr bwMode="auto">
              <a:xfrm>
                <a:off x="2459349" y="2389480"/>
                <a:ext cx="451719" cy="2853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 algn="ctr" fontAlgn="auto">
                  <a:lnSpc>
                    <a:spcPts val="1500"/>
                  </a:lnSpc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500" spc="-15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8000"/>
                        </a:prstClr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04</a:t>
                </a:r>
                <a:endParaRPr kumimoji="0" lang="ko-KR" altLang="en-US" sz="15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45" name="반짝 269"/>
            <p:cNvSpPr/>
            <p:nvPr/>
          </p:nvSpPr>
          <p:spPr>
            <a:xfrm rot="4040370">
              <a:off x="3703464" y="2628096"/>
              <a:ext cx="72000" cy="216000"/>
            </a:xfrm>
            <a:prstGeom prst="moon">
              <a:avLst>
                <a:gd name="adj" fmla="val 45101"/>
              </a:avLst>
            </a:prstGeom>
            <a:gradFill>
              <a:gsLst>
                <a:gs pos="42000">
                  <a:schemeClr val="bg1"/>
                </a:gs>
                <a:gs pos="81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59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176"/>
          <a:stretch/>
        </p:blipFill>
        <p:spPr>
          <a:xfrm>
            <a:off x="0" y="3572"/>
            <a:ext cx="9144000" cy="594834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18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70"/>
          <a:stretch/>
        </p:blipFill>
        <p:spPr>
          <a:xfrm>
            <a:off x="2383" y="0"/>
            <a:ext cx="9139233" cy="18537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19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3334" r="11070" b="17939"/>
          <a:stretch/>
        </p:blipFill>
        <p:spPr>
          <a:xfrm>
            <a:off x="1005840" y="2492896"/>
            <a:ext cx="7124008" cy="33417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55987" y="5877272"/>
            <a:ext cx="6265923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altLang="ko-KR" sz="1100" spc="-7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※ </a:t>
            </a:r>
            <a:r>
              <a:rPr lang="ko-KR" altLang="en-US" sz="1100" spc="-70" dirty="0" smtClean="0">
                <a:ln w="3175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한국정보화진흥원에서 운영하는</a:t>
            </a:r>
            <a:r>
              <a:rPr lang="ko-KR" altLang="en-US" sz="1100" spc="-70" dirty="0" smtClean="0">
                <a:ln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100" spc="-7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K-ICT </a:t>
            </a:r>
            <a:r>
              <a:rPr lang="ko-KR" altLang="en-US" sz="1100" spc="-70" dirty="0" smtClean="0">
                <a:ln w="3175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빅데이터센터</a:t>
            </a:r>
            <a:r>
              <a:rPr lang="en-US" altLang="ko-KR" sz="1100" spc="-70" dirty="0" smtClean="0">
                <a:ln w="3175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ko-KR" altLang="en-US" sz="1100" spc="-70" dirty="0" smtClean="0">
                <a:ln w="3175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판교 스타트업캠퍼스</a:t>
            </a:r>
            <a:r>
              <a:rPr lang="en-US" altLang="ko-KR" sz="1100" spc="-70" dirty="0" smtClean="0">
                <a:ln w="3175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ko-KR" altLang="en-US" sz="1100" spc="-70" dirty="0">
                <a:ln w="3175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1100" spc="-70" dirty="0" smtClean="0">
                <a:ln w="3175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내부 </a:t>
            </a:r>
            <a:r>
              <a:rPr lang="en-US" altLang="ko-KR" sz="1100" spc="-70" dirty="0" smtClean="0">
                <a:ln w="3175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ko-KR" altLang="en-US" sz="1100" spc="-70" dirty="0" smtClean="0">
                <a:ln w="3175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좌석 추가 운영</a:t>
            </a:r>
            <a:endParaRPr lang="ko-KR" altLang="en-US" sz="1100" spc="-70" dirty="0">
              <a:ln w="3175">
                <a:solidFill>
                  <a:schemeClr val="accent1"/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43608" y="1916832"/>
            <a:ext cx="7232437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본원</a:t>
            </a:r>
            <a:r>
              <a:rPr lang="en-US" altLang="ko-KR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강원 원주</a:t>
            </a:r>
            <a:r>
              <a:rPr lang="en-US" altLang="ko-KR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과 </a:t>
            </a:r>
            <a:r>
              <a:rPr lang="en-US" altLang="ko-KR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7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개 지원</a:t>
            </a:r>
            <a:r>
              <a:rPr lang="en-US" altLang="ko-KR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서</a:t>
            </a:r>
            <a:r>
              <a:rPr lang="ko-KR" altLang="en-US" sz="1200" spc="-30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울ㆍ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부</a:t>
            </a:r>
            <a:r>
              <a:rPr lang="ko-KR" altLang="en-US" sz="1200" spc="-30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산ㆍ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대</a:t>
            </a:r>
            <a:r>
              <a:rPr lang="ko-KR" altLang="en-US" sz="1200" spc="-30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구ㆍ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광</a:t>
            </a:r>
            <a:r>
              <a:rPr lang="ko-KR" altLang="en-US" sz="1200" spc="-30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주ㆍ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대</a:t>
            </a:r>
            <a:r>
              <a:rPr lang="ko-KR" altLang="en-US" sz="1200" spc="-30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전ㆍ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의정</a:t>
            </a:r>
            <a:r>
              <a:rPr lang="ko-KR" altLang="en-US" sz="1200" spc="-30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부ㆍ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전주</a:t>
            </a:r>
            <a:r>
              <a:rPr lang="en-US" altLang="ko-KR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에서 총 </a:t>
            </a:r>
            <a:r>
              <a:rPr lang="en-US" altLang="ko-KR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40</a:t>
            </a:r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석의 좌석을</a:t>
            </a:r>
            <a:endParaRPr lang="en-US" altLang="ko-KR" sz="1200" spc="-70" dirty="0" smtClean="0">
              <a:ln w="3175"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운영하고 있습니다</a:t>
            </a:r>
            <a:r>
              <a:rPr lang="en-US" altLang="ko-KR" sz="1200" spc="-70" dirty="0" smtClean="0">
                <a:ln w="3175"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200" spc="-70" dirty="0">
              <a:ln w="3175"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64023" y="1396538"/>
            <a:ext cx="5320145" cy="432262"/>
            <a:chOff x="764023" y="1396538"/>
            <a:chExt cx="5320145" cy="432262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70" r="41818" b="73345"/>
            <a:stretch/>
          </p:blipFill>
          <p:spPr>
            <a:xfrm>
              <a:off x="764023" y="1404851"/>
              <a:ext cx="5320145" cy="423949"/>
            </a:xfrm>
            <a:prstGeom prst="rect">
              <a:avLst/>
            </a:prstGeom>
          </p:spPr>
        </p:pic>
        <p:grpSp>
          <p:nvGrpSpPr>
            <p:cNvPr id="118" name="그룹 117"/>
            <p:cNvGrpSpPr/>
            <p:nvPr/>
          </p:nvGrpSpPr>
          <p:grpSpPr>
            <a:xfrm>
              <a:off x="997526" y="1396538"/>
              <a:ext cx="4366562" cy="423949"/>
              <a:chOff x="997527" y="1396538"/>
              <a:chExt cx="3557848" cy="423949"/>
            </a:xfrm>
          </p:grpSpPr>
          <p:pic>
            <p:nvPicPr>
              <p:cNvPr id="119" name="그림 1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09" t="20348" r="50182" b="73467"/>
              <a:stretch/>
            </p:blipFill>
            <p:spPr>
              <a:xfrm>
                <a:off x="997527" y="1396538"/>
                <a:ext cx="3557848" cy="423949"/>
              </a:xfrm>
              <a:prstGeom prst="rect">
                <a:avLst/>
              </a:prstGeom>
            </p:spPr>
          </p:pic>
          <p:sp>
            <p:nvSpPr>
              <p:cNvPr id="120" name="직사각형 119"/>
              <p:cNvSpPr/>
              <p:nvPr/>
            </p:nvSpPr>
            <p:spPr>
              <a:xfrm>
                <a:off x="1164300" y="1484784"/>
                <a:ext cx="3263683" cy="2880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ko-KR" altLang="en-US" sz="1500" b="1" spc="-80" dirty="0">
                  <a:latin typeface="+mn-ea"/>
                </a:endParaRPr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1164300" y="1476471"/>
              <a:ext cx="3983764" cy="2880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1500" spc="-80" dirty="0" smtClean="0">
                  <a:latin typeface="+mn-ea"/>
                </a:rPr>
                <a:t>① 빅데이터 분석을 통한 질병 예측ㆍ감시 서비스</a:t>
              </a:r>
              <a:endParaRPr lang="ko-KR" altLang="en-US" sz="1500" spc="-80" dirty="0">
                <a:latin typeface="+mn-ea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3" name="직사각형 42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20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34" y="1897824"/>
            <a:ext cx="6760439" cy="44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8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65061000" descr="EMB00001f9831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3" y="2166108"/>
            <a:ext cx="773162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6" name="직사각형 15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21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764023" y="1396538"/>
            <a:ext cx="5320145" cy="432262"/>
            <a:chOff x="764023" y="1396538"/>
            <a:chExt cx="5320145" cy="43226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70" r="41818" b="73345"/>
            <a:stretch/>
          </p:blipFill>
          <p:spPr>
            <a:xfrm>
              <a:off x="764023" y="1404851"/>
              <a:ext cx="5320145" cy="423949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997526" y="1396538"/>
              <a:ext cx="4366562" cy="423949"/>
              <a:chOff x="997527" y="1396538"/>
              <a:chExt cx="3557848" cy="423949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09" t="20348" r="50182" b="73467"/>
              <a:stretch/>
            </p:blipFill>
            <p:spPr>
              <a:xfrm>
                <a:off x="997527" y="1396538"/>
                <a:ext cx="3557848" cy="423949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164300" y="1484784"/>
                <a:ext cx="3263683" cy="288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ko-KR" altLang="en-US" sz="1500" b="1" spc="-80" dirty="0">
                  <a:latin typeface="+mn-ea"/>
                </a:endParaRP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1164300" y="1476471"/>
              <a:ext cx="3983764" cy="28803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1500" spc="-80" dirty="0" smtClean="0">
                  <a:latin typeface="+mn-ea"/>
                </a:rPr>
                <a:t>① 빅데이터 분석을 통한 질병 예측ㆍ감시 서비스</a:t>
              </a:r>
              <a:endParaRPr lang="ko-KR" altLang="en-US" sz="1500" spc="-8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7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5" name="직사각형 1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22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0" r="41818" b="73345"/>
          <a:stretch/>
        </p:blipFill>
        <p:spPr>
          <a:xfrm>
            <a:off x="547999" y="1404851"/>
            <a:ext cx="5320145" cy="4239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97526" y="1396538"/>
            <a:ext cx="4150538" cy="423949"/>
            <a:chOff x="997527" y="1396538"/>
            <a:chExt cx="3557848" cy="42394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9" t="20348" r="50182" b="73467"/>
            <a:stretch/>
          </p:blipFill>
          <p:spPr>
            <a:xfrm>
              <a:off x="997527" y="1396538"/>
              <a:ext cx="3557848" cy="42394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164300" y="1484784"/>
              <a:ext cx="3263683" cy="28803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ko-KR" altLang="en-US" sz="1500" b="1" spc="-80" dirty="0">
                <a:latin typeface="+mn-ea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164300" y="1476471"/>
            <a:ext cx="3983764" cy="28803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500" spc="-80" dirty="0" smtClean="0">
                <a:latin typeface="+mn-ea"/>
              </a:rPr>
              <a:t>② 의료서비스</a:t>
            </a:r>
            <a:r>
              <a:rPr lang="en-US" altLang="ko-KR" sz="1500" spc="-80" dirty="0" smtClean="0">
                <a:latin typeface="+mn-ea"/>
              </a:rPr>
              <a:t>(</a:t>
            </a:r>
            <a:r>
              <a:rPr lang="ko-KR" altLang="en-US" sz="1500" spc="-80" dirty="0" smtClean="0">
                <a:latin typeface="+mn-ea"/>
              </a:rPr>
              <a:t>의약품</a:t>
            </a:r>
            <a:r>
              <a:rPr lang="en-US" altLang="ko-KR" sz="1500" spc="-80" dirty="0" smtClean="0">
                <a:latin typeface="+mn-ea"/>
              </a:rPr>
              <a:t>, </a:t>
            </a:r>
            <a:r>
              <a:rPr lang="ko-KR" altLang="en-US" sz="1500" spc="-80" dirty="0" smtClean="0">
                <a:latin typeface="+mn-ea"/>
              </a:rPr>
              <a:t>질병 등</a:t>
            </a:r>
            <a:r>
              <a:rPr lang="en-US" altLang="ko-KR" sz="1500" spc="-80" dirty="0" smtClean="0">
                <a:latin typeface="+mn-ea"/>
              </a:rPr>
              <a:t>) </a:t>
            </a:r>
            <a:r>
              <a:rPr lang="ko-KR" altLang="en-US" sz="1500" spc="-80" dirty="0" smtClean="0">
                <a:latin typeface="+mn-ea"/>
              </a:rPr>
              <a:t>효</a:t>
            </a:r>
            <a:r>
              <a:rPr lang="ko-KR" altLang="en-US" sz="1500" spc="-150" dirty="0" smtClean="0">
                <a:latin typeface="+mn-ea"/>
              </a:rPr>
              <a:t>과ㆍ</a:t>
            </a:r>
            <a:r>
              <a:rPr lang="ko-KR" altLang="en-US" sz="1500" spc="-80" dirty="0" smtClean="0">
                <a:latin typeface="+mn-ea"/>
              </a:rPr>
              <a:t>성과 연구</a:t>
            </a:r>
            <a:endParaRPr lang="ko-KR" altLang="en-US" sz="1500" spc="-8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5" y="1936207"/>
            <a:ext cx="7536857" cy="45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0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404851"/>
            <a:ext cx="9144000" cy="439974"/>
            <a:chOff x="0" y="1404851"/>
            <a:chExt cx="9144000" cy="4399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4" b="73124"/>
            <a:stretch/>
          </p:blipFill>
          <p:spPr>
            <a:xfrm>
              <a:off x="0" y="1404851"/>
              <a:ext cx="9144000" cy="439974"/>
            </a:xfrm>
            <a:prstGeom prst="rect">
              <a:avLst/>
            </a:prstGeom>
          </p:spPr>
        </p:pic>
        <p:sp>
          <p:nvSpPr>
            <p:cNvPr id="116" name="직사각형 115"/>
            <p:cNvSpPr/>
            <p:nvPr/>
          </p:nvSpPr>
          <p:spPr>
            <a:xfrm>
              <a:off x="1164300" y="1476471"/>
              <a:ext cx="2399588" cy="2880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1500" spc="-80" dirty="0" smtClean="0">
                  <a:latin typeface="+mn-ea"/>
                </a:rPr>
                <a:t>③ 의료 빅데이터 </a:t>
              </a:r>
              <a:r>
                <a:rPr lang="en-US" altLang="ko-KR" sz="1500" spc="-80" dirty="0" smtClean="0">
                  <a:latin typeface="Arial" pitchFamily="34" charset="0"/>
                  <a:cs typeface="Arial" pitchFamily="34" charset="0"/>
                </a:rPr>
                <a:t>AI</a:t>
              </a:r>
              <a:r>
                <a:rPr lang="en-US" altLang="ko-KR" sz="1500" spc="-80" dirty="0" smtClean="0">
                  <a:latin typeface="+mn-ea"/>
                </a:rPr>
                <a:t> </a:t>
              </a:r>
              <a:r>
                <a:rPr lang="ko-KR" altLang="en-US" sz="1500" spc="-80" dirty="0" smtClean="0">
                  <a:latin typeface="+mn-ea"/>
                </a:rPr>
                <a:t>프로젝트</a:t>
              </a:r>
              <a:endParaRPr lang="ko-KR" altLang="en-US" sz="1500" spc="-80" dirty="0">
                <a:latin typeface="+mn-ea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5" name="직사각형 1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23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1956241"/>
            <a:ext cx="7956376" cy="42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404851"/>
            <a:ext cx="9144000" cy="439974"/>
            <a:chOff x="0" y="1404851"/>
            <a:chExt cx="9144000" cy="4399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4" b="73124"/>
            <a:stretch/>
          </p:blipFill>
          <p:spPr>
            <a:xfrm>
              <a:off x="0" y="1404851"/>
              <a:ext cx="9144000" cy="439974"/>
            </a:xfrm>
            <a:prstGeom prst="rect">
              <a:avLst/>
            </a:prstGeom>
          </p:spPr>
        </p:pic>
        <p:sp>
          <p:nvSpPr>
            <p:cNvPr id="116" name="직사각형 115"/>
            <p:cNvSpPr/>
            <p:nvPr/>
          </p:nvSpPr>
          <p:spPr>
            <a:xfrm>
              <a:off x="1164300" y="1476471"/>
              <a:ext cx="2399588" cy="2880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1500" spc="-80" dirty="0" smtClean="0">
                  <a:latin typeface="+mn-ea"/>
                </a:rPr>
                <a:t>③ 의료 빅데이터 </a:t>
              </a:r>
              <a:r>
                <a:rPr lang="en-US" altLang="ko-KR" sz="1500" spc="-80" dirty="0" smtClean="0">
                  <a:latin typeface="Arial" pitchFamily="34" charset="0"/>
                  <a:cs typeface="Arial" pitchFamily="34" charset="0"/>
                </a:rPr>
                <a:t>AI</a:t>
              </a:r>
              <a:r>
                <a:rPr lang="en-US" altLang="ko-KR" sz="1500" spc="-80" dirty="0" smtClean="0">
                  <a:latin typeface="+mn-ea"/>
                </a:rPr>
                <a:t> </a:t>
              </a:r>
              <a:r>
                <a:rPr lang="ko-KR" altLang="en-US" sz="1500" spc="-80" dirty="0" smtClean="0">
                  <a:latin typeface="+mn-ea"/>
                </a:rPr>
                <a:t>프로젝트</a:t>
              </a:r>
              <a:endParaRPr lang="ko-KR" altLang="en-US" sz="1500" spc="-80" dirty="0">
                <a:latin typeface="+mn-ea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5" name="직사각형 1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24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8042699" cy="44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5" name="직사각형 1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25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0" r="41818" b="73345"/>
          <a:stretch/>
        </p:blipFill>
        <p:spPr>
          <a:xfrm>
            <a:off x="547999" y="1404851"/>
            <a:ext cx="5320145" cy="4239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97526" y="1396538"/>
            <a:ext cx="4150538" cy="423949"/>
            <a:chOff x="997527" y="1396538"/>
            <a:chExt cx="3557848" cy="42394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9" t="20348" r="50182" b="73467"/>
            <a:stretch/>
          </p:blipFill>
          <p:spPr>
            <a:xfrm>
              <a:off x="997527" y="1396538"/>
              <a:ext cx="3557848" cy="42394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164300" y="1484784"/>
              <a:ext cx="3263683" cy="28803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ko-KR" altLang="en-US" sz="1500" b="1" spc="-80" dirty="0">
                <a:latin typeface="+mn-ea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164300" y="1476471"/>
            <a:ext cx="3839748" cy="28803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500" spc="-80" dirty="0" smtClean="0">
                <a:latin typeface="+mn-ea"/>
              </a:rPr>
              <a:t>④ 창업지원 프로젝트</a:t>
            </a:r>
            <a:r>
              <a:rPr lang="en-US" altLang="ko-KR" sz="1500" spc="-80" dirty="0" smtClean="0">
                <a:latin typeface="+mn-ea"/>
              </a:rPr>
              <a:t>(</a:t>
            </a:r>
            <a:r>
              <a:rPr lang="ko-KR" altLang="en-US" sz="1500" spc="-80" dirty="0" smtClean="0">
                <a:latin typeface="+mn-ea"/>
              </a:rPr>
              <a:t>창업아이디어 공모전</a:t>
            </a:r>
            <a:r>
              <a:rPr lang="en-US" altLang="ko-KR" sz="1500" spc="-80" dirty="0" smtClean="0">
                <a:latin typeface="+mn-ea"/>
              </a:rPr>
              <a:t>)</a:t>
            </a:r>
            <a:endParaRPr lang="ko-KR" altLang="en-US" sz="1500" spc="-80" dirty="0">
              <a:latin typeface="+mn-ea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043608" y="1900206"/>
            <a:ext cx="7215810" cy="432048"/>
            <a:chOff x="1043608" y="1861336"/>
            <a:chExt cx="7215810" cy="432048"/>
          </a:xfrm>
        </p:grpSpPr>
        <p:sp>
          <p:nvSpPr>
            <p:cNvPr id="103" name="직사각형 102"/>
            <p:cNvSpPr/>
            <p:nvPr/>
          </p:nvSpPr>
          <p:spPr>
            <a:xfrm>
              <a:off x="1155987" y="1861336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민간 산업계 발전과 보건의료분야 창업 및 고용기회 창출 제고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043608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043608" y="2199360"/>
            <a:ext cx="7215810" cy="432048"/>
            <a:chOff x="1043608" y="1861336"/>
            <a:chExt cx="7215810" cy="432048"/>
          </a:xfrm>
        </p:grpSpPr>
        <p:sp>
          <p:nvSpPr>
            <p:cNvPr id="106" name="직사각형 105"/>
            <p:cNvSpPr/>
            <p:nvPr/>
          </p:nvSpPr>
          <p:spPr>
            <a:xfrm>
              <a:off x="1155987" y="1861336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창업 아이디어 발굴 및 성공 창업 지원을 통한 일자리 생태계 조성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043608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1043608" y="2492896"/>
            <a:ext cx="7215810" cy="432048"/>
            <a:chOff x="1043608" y="1844710"/>
            <a:chExt cx="7215810" cy="432048"/>
          </a:xfrm>
        </p:grpSpPr>
        <p:sp>
          <p:nvSpPr>
            <p:cNvPr id="112" name="직사각형 111"/>
            <p:cNvSpPr/>
            <p:nvPr/>
          </p:nvSpPr>
          <p:spPr>
            <a:xfrm>
              <a:off x="1155987" y="1844710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예비창업자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대학생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일반인 등 창의적 아이디어를 보유한 국민 누구나 참여 가능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043608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t="63640" r="78636" b="8958"/>
          <a:stretch/>
        </p:blipFill>
        <p:spPr>
          <a:xfrm>
            <a:off x="0" y="3768256"/>
            <a:ext cx="1844971" cy="1878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6" y="3960263"/>
            <a:ext cx="450957" cy="477100"/>
          </a:xfrm>
          <a:prstGeom prst="rect">
            <a:avLst/>
          </a:prstGeom>
        </p:spPr>
      </p:pic>
      <p:sp>
        <p:nvSpPr>
          <p:cNvPr id="116" name="직사각형 115"/>
          <p:cNvSpPr/>
          <p:nvPr/>
        </p:nvSpPr>
        <p:spPr>
          <a:xfrm>
            <a:off x="1879504" y="3745925"/>
            <a:ext cx="6271393" cy="27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10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공모전 개요</a:t>
            </a:r>
            <a:endParaRPr lang="ko-KR" altLang="en-US" sz="1100" spc="-70" dirty="0">
              <a:ln w="3175">
                <a:solidFill>
                  <a:srgbClr val="685FA7"/>
                </a:solidFill>
              </a:ln>
              <a:solidFill>
                <a:srgbClr val="685FA7"/>
              </a:solidFill>
              <a:latin typeface="+mn-ea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7" t="20090" r="20818" b="68261"/>
          <a:stretch/>
        </p:blipFill>
        <p:spPr>
          <a:xfrm>
            <a:off x="2169622" y="3091722"/>
            <a:ext cx="5070763" cy="553302"/>
          </a:xfrm>
          <a:prstGeom prst="rect">
            <a:avLst/>
          </a:prstGeom>
        </p:spPr>
      </p:pic>
      <p:sp>
        <p:nvSpPr>
          <p:cNvPr id="123" name="직사각형 122"/>
          <p:cNvSpPr/>
          <p:nvPr/>
        </p:nvSpPr>
        <p:spPr>
          <a:xfrm>
            <a:off x="2460444" y="3172634"/>
            <a:ext cx="4271796" cy="305321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spc="-80" dirty="0" smtClean="0">
                <a:ln w="3175">
                  <a:noFill/>
                </a:ln>
                <a:latin typeface="+mn-ea"/>
                <a:cs typeface="Arial" pitchFamily="34" charset="0"/>
              </a:rPr>
              <a:t>2016</a:t>
            </a:r>
            <a:r>
              <a:rPr lang="ko-KR" altLang="en-US" sz="1200" b="1" spc="-80" dirty="0" smtClean="0">
                <a:ln w="3175">
                  <a:noFill/>
                </a:ln>
                <a:latin typeface="+mn-ea"/>
                <a:cs typeface="Arial" pitchFamily="34" charset="0"/>
              </a:rPr>
              <a:t>년 창업아이디어 공모전 개최 결과</a:t>
            </a:r>
            <a:endParaRPr lang="ko-KR" altLang="en-US" sz="1200" b="1" spc="-80" dirty="0">
              <a:ln w="3175">
                <a:noFill/>
              </a:ln>
              <a:latin typeface="+mn-ea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7" t="75119" r="78832" b="8958"/>
          <a:stretch/>
        </p:blipFill>
        <p:spPr>
          <a:xfrm>
            <a:off x="918462" y="4926852"/>
            <a:ext cx="909883" cy="10916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1859649" y="3963499"/>
            <a:ext cx="710343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보건의료빅데이터 건강한 대한민국을 만든다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주제로 보건복지부가 주관하고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건강보험심사평가원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</a:p>
          <a:p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건강보험공단이 공동 주최한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 상금 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천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백만원 규모의 공모전</a:t>
            </a:r>
            <a:endParaRPr lang="ko-KR" altLang="en-US" sz="1100" spc="-70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879505" y="4402310"/>
            <a:ext cx="6271393" cy="27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10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공모 결과</a:t>
            </a:r>
            <a:endParaRPr lang="ko-KR" altLang="en-US" sz="1100" spc="-70" dirty="0">
              <a:ln w="3175">
                <a:solidFill>
                  <a:srgbClr val="685FA7"/>
                </a:solidFill>
              </a:ln>
              <a:solidFill>
                <a:srgbClr val="685FA7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859650" y="4611571"/>
            <a:ext cx="710343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118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과제에 의료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전산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</a:t>
            </a:r>
            <a:r>
              <a:rPr lang="en-US" altLang="ko-KR" sz="11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다양한 분야 전공자 총 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247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 지원</a:t>
            </a:r>
            <a:endParaRPr lang="en-US" altLang="ko-KR" sz="1100" spc="-70" dirty="0" smtClean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연구원 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업체 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111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교수 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22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 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108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100" spc="-70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879505" y="5036565"/>
            <a:ext cx="6271393" cy="27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10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주요 과제</a:t>
            </a:r>
            <a:r>
              <a:rPr lang="en-US" altLang="ko-KR" sz="110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(</a:t>
            </a:r>
            <a:r>
              <a:rPr lang="ko-KR" altLang="en-US" sz="110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분류</a:t>
            </a:r>
            <a:r>
              <a:rPr lang="en-US" altLang="ko-KR" sz="110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)</a:t>
            </a:r>
            <a:endParaRPr lang="ko-KR" altLang="en-US" sz="1100" spc="-70" dirty="0">
              <a:ln w="3175">
                <a:solidFill>
                  <a:srgbClr val="685FA7"/>
                </a:solidFill>
              </a:ln>
              <a:solidFill>
                <a:srgbClr val="685FA7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859650" y="5254139"/>
            <a:ext cx="710343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질병 예측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진료비 예측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복약 관리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의료관광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병원찾기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경영지원 등 복합 서비스</a:t>
            </a:r>
            <a:endParaRPr lang="en-US" altLang="ko-KR" sz="1100" spc="-70" dirty="0" smtClean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1100" spc="-70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876696" y="5523995"/>
            <a:ext cx="6271393" cy="27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100" spc="-70" dirty="0" smtClean="0">
                <a:ln w="3175">
                  <a:solidFill>
                    <a:srgbClr val="685FA7"/>
                  </a:solidFill>
                </a:ln>
                <a:solidFill>
                  <a:srgbClr val="685FA7"/>
                </a:solidFill>
                <a:latin typeface="+mn-ea"/>
              </a:rPr>
              <a:t>창업아이디어 지원</a:t>
            </a:r>
            <a:endParaRPr lang="ko-KR" altLang="en-US" sz="1100" spc="-70" dirty="0">
              <a:ln w="3175">
                <a:solidFill>
                  <a:srgbClr val="685FA7"/>
                </a:solidFill>
              </a:ln>
              <a:solidFill>
                <a:srgbClr val="685FA7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1876697" y="5733256"/>
            <a:ext cx="710343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우수 아이디어에 대한 맞춤형 정밀 분석 지원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시설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장소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 등 창업에 필요한 인프라 제공</a:t>
            </a:r>
            <a:r>
              <a:rPr lang="en-US" altLang="ko-KR" sz="11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endParaRPr lang="ko-KR" altLang="en-US" sz="1100" spc="-70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18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5" name="직사각형 1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26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0" r="41818" b="73345"/>
          <a:stretch/>
        </p:blipFill>
        <p:spPr>
          <a:xfrm>
            <a:off x="764023" y="1404851"/>
            <a:ext cx="5320145" cy="4239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97526" y="1396538"/>
            <a:ext cx="4366562" cy="423949"/>
            <a:chOff x="997527" y="1396538"/>
            <a:chExt cx="3557848" cy="42394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9" t="20348" r="50182" b="73467"/>
            <a:stretch/>
          </p:blipFill>
          <p:spPr>
            <a:xfrm>
              <a:off x="997527" y="1396538"/>
              <a:ext cx="3557848" cy="42394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164300" y="1484784"/>
              <a:ext cx="3263683" cy="28803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ko-KR" altLang="en-US" sz="1500" b="1" spc="-80" dirty="0">
                <a:latin typeface="+mn-ea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164300" y="1476471"/>
            <a:ext cx="4055772" cy="28803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500" spc="-80" dirty="0">
                <a:latin typeface="+mn-ea"/>
              </a:rPr>
              <a:t>⑤</a:t>
            </a:r>
            <a:r>
              <a:rPr lang="ko-KR" altLang="en-US" sz="1500" spc="-80" dirty="0" smtClean="0">
                <a:latin typeface="+mn-ea"/>
              </a:rPr>
              <a:t> 이용자 맞춤형 </a:t>
            </a:r>
            <a:r>
              <a:rPr lang="en-US" altLang="ko-KR" sz="1500" spc="-80" dirty="0" smtClean="0">
                <a:latin typeface="Arial" pitchFamily="34" charset="0"/>
                <a:cs typeface="Arial" pitchFamily="34" charset="0"/>
              </a:rPr>
              <a:t>One-Stop</a:t>
            </a:r>
            <a:r>
              <a:rPr lang="en-US" altLang="ko-KR" sz="1500" spc="-80" dirty="0" smtClean="0">
                <a:latin typeface="+mn-ea"/>
              </a:rPr>
              <a:t> </a:t>
            </a:r>
            <a:r>
              <a:rPr lang="ko-KR" altLang="en-US" sz="1500" spc="-80" dirty="0" smtClean="0">
                <a:latin typeface="+mn-ea"/>
              </a:rPr>
              <a:t>빅데이터 분석 서비</a:t>
            </a:r>
            <a:r>
              <a:rPr lang="ko-KR" altLang="en-US" sz="1500" spc="-80" dirty="0">
                <a:latin typeface="+mn-ea"/>
              </a:rPr>
              <a:t>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71600" y="1988840"/>
            <a:ext cx="710343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연구기관</a:t>
            </a:r>
            <a:r>
              <a: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</a:t>
            </a:r>
            <a:r>
              <a: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연구목적 등 기존에 많이 사용되었던 데이터셋을 자동으로 선택</a:t>
            </a:r>
            <a:r>
              <a: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 열람</a:t>
            </a:r>
            <a:r>
              <a: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하는 </a:t>
            </a:r>
            <a:endParaRPr lang="en-US" altLang="ko-KR" sz="1200" spc="-70" dirty="0" smtClean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직관적 분석 가이드라인 제시</a:t>
            </a:r>
            <a:endParaRPr lang="ko-KR" altLang="en-US" sz="1200" spc="-70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33" y="2564904"/>
            <a:ext cx="7783299" cy="36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404851"/>
            <a:ext cx="9144000" cy="439974"/>
            <a:chOff x="0" y="1404851"/>
            <a:chExt cx="9144000" cy="4399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4" b="73124"/>
            <a:stretch/>
          </p:blipFill>
          <p:spPr>
            <a:xfrm>
              <a:off x="0" y="1404851"/>
              <a:ext cx="9144000" cy="439974"/>
            </a:xfrm>
            <a:prstGeom prst="rect">
              <a:avLst/>
            </a:prstGeom>
          </p:spPr>
        </p:pic>
        <p:sp>
          <p:nvSpPr>
            <p:cNvPr id="116" name="직사각형 115"/>
            <p:cNvSpPr/>
            <p:nvPr/>
          </p:nvSpPr>
          <p:spPr>
            <a:xfrm>
              <a:off x="1164300" y="1476471"/>
              <a:ext cx="2903644" cy="2880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1500" spc="-80" dirty="0" smtClean="0">
                  <a:latin typeface="+mn-ea"/>
                </a:rPr>
                <a:t>⑥ 보건의료빅데이터 융합 </a:t>
              </a:r>
              <a:r>
                <a:rPr lang="en-US" altLang="ko-KR" sz="1500" spc="-80" dirty="0" smtClean="0">
                  <a:latin typeface="Arial" pitchFamily="34" charset="0"/>
                  <a:cs typeface="Arial" pitchFamily="34" charset="0"/>
                </a:rPr>
                <a:t>DB</a:t>
              </a:r>
              <a:r>
                <a:rPr lang="en-US" altLang="ko-KR" sz="1500" spc="-80" dirty="0" smtClean="0">
                  <a:latin typeface="+mn-ea"/>
                </a:rPr>
                <a:t> </a:t>
              </a:r>
              <a:r>
                <a:rPr lang="ko-KR" altLang="en-US" sz="1500" spc="-80" dirty="0" smtClean="0">
                  <a:latin typeface="+mn-ea"/>
                </a:rPr>
                <a:t>구축</a:t>
              </a:r>
              <a:endParaRPr lang="ko-KR" altLang="en-US" sz="1500" spc="-80" dirty="0">
                <a:latin typeface="+mn-ea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5" name="직사각형 1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27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3" y="2040576"/>
            <a:ext cx="7607542" cy="41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88" y="2543513"/>
            <a:ext cx="1753194" cy="40538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7"/>
          <a:stretch/>
        </p:blipFill>
        <p:spPr>
          <a:xfrm>
            <a:off x="0" y="0"/>
            <a:ext cx="91440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4"/>
          <a:stretch/>
        </p:blipFill>
        <p:spPr>
          <a:xfrm>
            <a:off x="0" y="6475614"/>
            <a:ext cx="9144000" cy="3823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0" r="41818" b="73345"/>
          <a:stretch/>
        </p:blipFill>
        <p:spPr>
          <a:xfrm>
            <a:off x="2378" y="1404851"/>
            <a:ext cx="5320145" cy="42394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97526" y="1396538"/>
            <a:ext cx="3616038" cy="423949"/>
            <a:chOff x="997527" y="1396538"/>
            <a:chExt cx="3557848" cy="42394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9" t="20348" r="50182" b="73467"/>
            <a:stretch/>
          </p:blipFill>
          <p:spPr>
            <a:xfrm>
              <a:off x="997527" y="1396538"/>
              <a:ext cx="3557848" cy="423949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164300" y="1484784"/>
              <a:ext cx="3263683" cy="2880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ko-KR" altLang="en-US" sz="1500" b="1" spc="-80" dirty="0">
                <a:latin typeface="+mn-ea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64300" y="1476471"/>
            <a:ext cx="3407700" cy="2880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500" spc="-80" dirty="0" smtClean="0">
                <a:latin typeface="Arial" pitchFamily="34" charset="0"/>
                <a:cs typeface="Arial" pitchFamily="34" charset="0"/>
              </a:rPr>
              <a:t>HIRA</a:t>
            </a:r>
            <a:r>
              <a:rPr lang="en-US" altLang="ko-KR" sz="1500" b="1" spc="-80" dirty="0" smtClean="0">
                <a:latin typeface="+mn-ea"/>
              </a:rPr>
              <a:t> </a:t>
            </a:r>
            <a:r>
              <a:rPr lang="ko-KR" altLang="en-US" sz="1500" spc="-80" dirty="0" smtClean="0">
                <a:latin typeface="+mn-ea"/>
              </a:rPr>
              <a:t>빅데이터 축적 역사 및 현황</a:t>
            </a:r>
            <a:endParaRPr lang="ko-KR" altLang="en-US" sz="1500" spc="-80" dirty="0"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43608" y="1988840"/>
            <a:ext cx="7215810" cy="432048"/>
            <a:chOff x="1043608" y="1949970"/>
            <a:chExt cx="7215810" cy="432048"/>
          </a:xfrm>
        </p:grpSpPr>
        <p:sp>
          <p:nvSpPr>
            <p:cNvPr id="10" name="직사각형 9"/>
            <p:cNvSpPr/>
            <p:nvPr/>
          </p:nvSpPr>
          <p:spPr>
            <a:xfrm>
              <a:off x="1155987" y="1949970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en-US" altLang="ko-KR" sz="1200" spc="-7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HIRA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빅데이터는</a:t>
              </a:r>
              <a:r>
                <a:rPr lang="ko-KR" altLang="en-US" sz="1200" b="1" spc="-7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세계적으로 유례가 없는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약 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40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년간 온전하게 단일기관에서 축적해온 고품질의 </a:t>
              </a:r>
              <a:endPara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전국민 의료빅데이터 입니다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608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43608" y="2701301"/>
            <a:ext cx="7215810" cy="511675"/>
            <a:chOff x="1043608" y="1950664"/>
            <a:chExt cx="7215810" cy="511675"/>
          </a:xfrm>
        </p:grpSpPr>
        <p:sp>
          <p:nvSpPr>
            <p:cNvPr id="15" name="직사각형 14"/>
            <p:cNvSpPr/>
            <p:nvPr/>
          </p:nvSpPr>
          <p:spPr>
            <a:xfrm>
              <a:off x="1155987" y="2030291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en-US" altLang="ko-KR" sz="1200" spc="-7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HIRA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는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1977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년부터 우리나라 건강보험제도와 함께하면서 보건의료데이터의 </a:t>
              </a:r>
              <a:endPara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표준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분류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코딩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적용기준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을</a:t>
              </a:r>
              <a:r>
                <a:rPr lang="en-US" altLang="ko-KR" sz="1200" spc="-70" dirty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만들어 일찍부터 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ICT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와 접목시키면서 이를 정제하고 </a:t>
              </a:r>
              <a:endPara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축적해왔습니다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3608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45224" y="3573016"/>
            <a:ext cx="7215810" cy="432048"/>
            <a:chOff x="1045224" y="3276671"/>
            <a:chExt cx="7215810" cy="432048"/>
          </a:xfrm>
        </p:grpSpPr>
        <p:sp>
          <p:nvSpPr>
            <p:cNvPr id="18" name="직사각형 17"/>
            <p:cNvSpPr/>
            <p:nvPr/>
          </p:nvSpPr>
          <p:spPr>
            <a:xfrm>
              <a:off x="1157603" y="3276671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en-US" altLang="ko-KR" sz="1200" spc="-7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HIRA</a:t>
              </a:r>
              <a:r>
                <a:rPr lang="ko-KR" altLang="en-US" sz="1200" spc="-70" dirty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빅데이터는 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1996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년 진료비 청구방식을 전자기록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EDI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청구방식으로 개발하면서 </a:t>
              </a:r>
              <a:endPara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정립되었습니다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5224" y="3285678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43608" y="5069252"/>
            <a:ext cx="7215810" cy="519988"/>
            <a:chOff x="1043608" y="4797846"/>
            <a:chExt cx="7215810" cy="519988"/>
          </a:xfrm>
        </p:grpSpPr>
        <p:sp>
          <p:nvSpPr>
            <p:cNvPr id="25" name="직사각형 24"/>
            <p:cNvSpPr/>
            <p:nvPr/>
          </p:nvSpPr>
          <p:spPr>
            <a:xfrm>
              <a:off x="1155987" y="4885786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2015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년 공공기관 최초 수요자 중심 맞춤형 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‘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보건의료빅데이터 개방 플랫폼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’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을 </a:t>
              </a:r>
              <a:endPara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구축하였습니다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국내 보건의료분야 빅데이터 분석 활용 기반을 마련하였으며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공공과 민간의 폭 넓은 활용을 위해</a:t>
              </a:r>
              <a:r>
                <a:rPr lang="en-US" altLang="ko-KR" sz="1200" spc="-70" dirty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빅데이터센터 및 원격서비스를 운영하고 있습니다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3608" y="4797846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43608" y="4293096"/>
            <a:ext cx="7215810" cy="432048"/>
            <a:chOff x="1043608" y="3949682"/>
            <a:chExt cx="7215810" cy="432048"/>
          </a:xfrm>
        </p:grpSpPr>
        <p:sp>
          <p:nvSpPr>
            <p:cNvPr id="28" name="직사각형 27"/>
            <p:cNvSpPr/>
            <p:nvPr/>
          </p:nvSpPr>
          <p:spPr>
            <a:xfrm>
              <a:off x="1155987" y="3949682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en-US" altLang="ko-KR" sz="1200" spc="-7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HIRA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는 전국민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전국단위 의료정보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진료정보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의약품정보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의료자원정보 등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를 </a:t>
              </a:r>
              <a:endPara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원천 수</a:t>
              </a:r>
              <a:r>
                <a:rPr lang="ko-KR" altLang="en-US" sz="1200" spc="-30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집</a:t>
              </a:r>
              <a:r>
                <a:rPr lang="ko-KR" altLang="en-US" sz="1200" spc="-300" dirty="0" smtClean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ㆍ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관리하고 있습니다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3608" y="3958689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8396737" y="6525344"/>
            <a:ext cx="300036" cy="26324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dirty="0" smtClean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rPr>
              <a:t>01</a:t>
            </a:r>
            <a:endParaRPr lang="ko-KR" altLang="en-US" sz="1600" dirty="0">
              <a:ln>
                <a:solidFill>
                  <a:srgbClr val="B6B6B6"/>
                </a:solidFill>
              </a:ln>
              <a:solidFill>
                <a:srgbClr val="AEB3BA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33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404851"/>
            <a:ext cx="9144000" cy="439974"/>
            <a:chOff x="0" y="1404851"/>
            <a:chExt cx="9144000" cy="4399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4" b="73124"/>
            <a:stretch/>
          </p:blipFill>
          <p:spPr>
            <a:xfrm>
              <a:off x="0" y="1404851"/>
              <a:ext cx="9144000" cy="439974"/>
            </a:xfrm>
            <a:prstGeom prst="rect">
              <a:avLst/>
            </a:prstGeom>
          </p:spPr>
        </p:pic>
        <p:sp>
          <p:nvSpPr>
            <p:cNvPr id="116" name="직사각형 115"/>
            <p:cNvSpPr/>
            <p:nvPr/>
          </p:nvSpPr>
          <p:spPr>
            <a:xfrm>
              <a:off x="1164300" y="1476471"/>
              <a:ext cx="2399588" cy="2880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1500" spc="-80" dirty="0">
                  <a:latin typeface="Arial" pitchFamily="34" charset="0"/>
                  <a:cs typeface="Arial" pitchFamily="34" charset="0"/>
                </a:rPr>
                <a:t>⑦</a:t>
              </a:r>
              <a:r>
                <a:rPr lang="ko-KR" altLang="en-US" sz="1500" spc="-8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500" spc="-80" dirty="0" smtClean="0">
                  <a:latin typeface="Arial" pitchFamily="34" charset="0"/>
                  <a:cs typeface="Arial" pitchFamily="34" charset="0"/>
                </a:rPr>
                <a:t>GIS</a:t>
              </a:r>
              <a:r>
                <a:rPr lang="ko-KR" altLang="en-US" sz="1500" spc="-80" dirty="0" smtClean="0">
                  <a:latin typeface="+mn-ea"/>
                </a:rPr>
                <a:t> 활용 시각화 서비스</a:t>
              </a:r>
              <a:endParaRPr lang="ko-KR" altLang="en-US" sz="1500" spc="-80" dirty="0">
                <a:latin typeface="+mn-ea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5" name="직사각형 1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28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8364"/>
          <a:stretch/>
        </p:blipFill>
        <p:spPr>
          <a:xfrm>
            <a:off x="827584" y="2484540"/>
            <a:ext cx="7594592" cy="382478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71600" y="1963901"/>
            <a:ext cx="710343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환자 의료이용지도 제공으로 의료통계정보 활용 강화</a:t>
            </a:r>
            <a:endParaRPr lang="ko-KR" altLang="en-US" sz="1200" spc="-70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966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404851"/>
            <a:ext cx="9144000" cy="439974"/>
            <a:chOff x="0" y="1404851"/>
            <a:chExt cx="9144000" cy="4399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4" b="73124"/>
            <a:stretch/>
          </p:blipFill>
          <p:spPr>
            <a:xfrm>
              <a:off x="0" y="1404851"/>
              <a:ext cx="9144000" cy="439974"/>
            </a:xfrm>
            <a:prstGeom prst="rect">
              <a:avLst/>
            </a:prstGeom>
          </p:spPr>
        </p:pic>
        <p:sp>
          <p:nvSpPr>
            <p:cNvPr id="116" name="직사각형 115"/>
            <p:cNvSpPr/>
            <p:nvPr/>
          </p:nvSpPr>
          <p:spPr>
            <a:xfrm>
              <a:off x="1164300" y="1476471"/>
              <a:ext cx="2399588" cy="2880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1500" spc="-80" dirty="0" smtClean="0">
                  <a:latin typeface="Arial" pitchFamily="34" charset="0"/>
                  <a:cs typeface="Arial" pitchFamily="34" charset="0"/>
                </a:rPr>
                <a:t>⑦ </a:t>
              </a:r>
              <a:r>
                <a:rPr lang="en-US" altLang="ko-KR" sz="1500" spc="-80" dirty="0" smtClean="0">
                  <a:latin typeface="Arial" pitchFamily="34" charset="0"/>
                  <a:cs typeface="Arial" pitchFamily="34" charset="0"/>
                </a:rPr>
                <a:t>GIS</a:t>
              </a:r>
              <a:r>
                <a:rPr lang="ko-KR" altLang="en-US" sz="1500" spc="-80" dirty="0" smtClean="0">
                  <a:latin typeface="+mn-ea"/>
                </a:rPr>
                <a:t> 활용 시각화 서비스</a:t>
              </a:r>
              <a:endParaRPr lang="ko-KR" altLang="en-US" sz="1500" spc="-80" dirty="0">
                <a:latin typeface="+mn-ea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5" name="직사각형 1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29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6" y="1988840"/>
            <a:ext cx="819782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6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3"/>
          <a:stretch/>
        </p:blipFill>
        <p:spPr>
          <a:xfrm>
            <a:off x="0" y="7143"/>
            <a:ext cx="9144000" cy="9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260648"/>
            <a:ext cx="3142879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빅데이터 활용 사례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404851"/>
            <a:ext cx="9144000" cy="439974"/>
            <a:chOff x="0" y="1404851"/>
            <a:chExt cx="9144000" cy="4399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4" b="73124"/>
            <a:stretch/>
          </p:blipFill>
          <p:spPr>
            <a:xfrm>
              <a:off x="0" y="1404851"/>
              <a:ext cx="9144000" cy="439974"/>
            </a:xfrm>
            <a:prstGeom prst="rect">
              <a:avLst/>
            </a:prstGeom>
          </p:spPr>
        </p:pic>
        <p:sp>
          <p:nvSpPr>
            <p:cNvPr id="116" name="직사각형 115"/>
            <p:cNvSpPr/>
            <p:nvPr/>
          </p:nvSpPr>
          <p:spPr>
            <a:xfrm>
              <a:off x="1164300" y="1476471"/>
              <a:ext cx="2399588" cy="2880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1500" spc="-80" dirty="0">
                  <a:latin typeface="+mn-ea"/>
                </a:rPr>
                <a:t>⑧</a:t>
              </a:r>
              <a:r>
                <a:rPr lang="ko-KR" altLang="en-US" sz="1500" spc="-80" dirty="0" smtClean="0">
                  <a:latin typeface="+mn-ea"/>
                </a:rPr>
                <a:t> 오픈 </a:t>
              </a:r>
              <a:r>
                <a:rPr lang="en-US" altLang="ko-KR" sz="1500" spc="-80" dirty="0" smtClean="0">
                  <a:latin typeface="Arial" pitchFamily="34" charset="0"/>
                  <a:cs typeface="Arial" pitchFamily="34" charset="0"/>
                </a:rPr>
                <a:t>API</a:t>
              </a:r>
              <a:r>
                <a:rPr lang="en-US" altLang="ko-KR" sz="1500" spc="-80" dirty="0" smtClean="0">
                  <a:latin typeface="+mn-ea"/>
                </a:rPr>
                <a:t> </a:t>
              </a:r>
              <a:r>
                <a:rPr lang="ko-KR" altLang="en-US" sz="1500" spc="-80" dirty="0" smtClean="0">
                  <a:latin typeface="+mn-ea"/>
                </a:rPr>
                <a:t>서비스</a:t>
              </a:r>
              <a:endParaRPr lang="ko-KR" altLang="en-US" sz="1500" spc="-80" dirty="0">
                <a:latin typeface="+mn-ea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5" name="직사각형 1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30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3" y="2132856"/>
            <a:ext cx="8696773" cy="39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63"/>
          <a:stretch/>
        </p:blipFill>
        <p:spPr>
          <a:xfrm>
            <a:off x="0" y="7144"/>
            <a:ext cx="9144000" cy="61276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19672" y="285587"/>
            <a:ext cx="504056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6" name="직사각형 5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31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2"/>
          <a:stretch/>
        </p:blipFill>
        <p:spPr>
          <a:xfrm>
            <a:off x="0" y="0"/>
            <a:ext cx="9144000" cy="62927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19672" y="285587"/>
            <a:ext cx="504056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5" name="직사각형 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32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40"/>
          <a:stretch/>
        </p:blipFill>
        <p:spPr>
          <a:xfrm>
            <a:off x="0" y="3572"/>
            <a:ext cx="9144000" cy="61561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19672" y="285587"/>
            <a:ext cx="504056" cy="576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5" name="직사각형 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33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57846"/>
            <a:ext cx="9143999" cy="38176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211"/>
          <a:stretch/>
        </p:blipFill>
        <p:spPr>
          <a:xfrm>
            <a:off x="0" y="-1482"/>
            <a:ext cx="9144000" cy="34758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19672" y="276961"/>
            <a:ext cx="504056" cy="57606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5" name="직사각형 4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34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4869160"/>
            <a:ext cx="7215810" cy="432048"/>
            <a:chOff x="1043608" y="1949970"/>
            <a:chExt cx="7215810" cy="432048"/>
          </a:xfrm>
        </p:grpSpPr>
        <p:sp>
          <p:nvSpPr>
            <p:cNvPr id="9" name="직사각형 8"/>
            <p:cNvSpPr/>
            <p:nvPr/>
          </p:nvSpPr>
          <p:spPr>
            <a:xfrm>
              <a:off x="1155987" y="1949970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en-US" altLang="ko-KR" sz="1200" spc="-7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HIRA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는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앞으로도 주요 세계기구와 함께 </a:t>
              </a:r>
              <a:r>
                <a:rPr lang="en-US" altLang="ko-KR" sz="1200" spc="-70" dirty="0" smtClean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GLOBAL UHC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달성을 위해 </a:t>
              </a:r>
              <a:r>
                <a:rPr lang="en-US" altLang="ko-KR" sz="1200" spc="-70" dirty="0" smtClean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HIRA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 지식과 경험을 공유하도록</a:t>
              </a:r>
              <a:endPara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노력해 나가겠습니다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8" t="57333" r="58455" b="31031"/>
          <a:stretch/>
        </p:blipFill>
        <p:spPr>
          <a:xfrm>
            <a:off x="7596336" y="3625167"/>
            <a:ext cx="360040" cy="9559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59632" y="3656528"/>
            <a:ext cx="6336704" cy="86641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※ </a:t>
            </a:r>
            <a:r>
              <a:rPr lang="ko-KR" altLang="en-US" sz="12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한국 건강보험시스템</a:t>
            </a:r>
            <a:r>
              <a:rPr lang="en-US" altLang="ko-KR" sz="12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바레인 수출 계약 체결</a:t>
            </a:r>
            <a:r>
              <a:rPr lang="en-US" altLang="ko-KR" sz="12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(’16.10.20.)</a:t>
            </a:r>
          </a:p>
          <a:p>
            <a:endParaRPr lang="en-US" altLang="ko-KR" sz="1200" b="1" dirty="0" smtClean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한 국가의 건강보험시스템이 다른 국가에 적용되는 세계 최초의 수출 사례</a:t>
            </a:r>
            <a:endParaRPr lang="en-US" altLang="ko-KR" sz="1200" dirty="0" smtClean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발전된 한국의 </a:t>
            </a:r>
            <a:r>
              <a:rPr lang="en-US" altLang="ko-KR" sz="12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ICT </a:t>
            </a:r>
            <a:r>
              <a:rPr lang="ko-KR" altLang="en-US" sz="12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결합 건강보험관리시스템이 해외에 진출할 수 있는 교두보 구축</a:t>
            </a:r>
            <a:endParaRPr lang="ko-KR" altLang="en-US" sz="12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850" b="36970"/>
          <a:stretch/>
        </p:blipFill>
        <p:spPr>
          <a:xfrm>
            <a:off x="7452320" y="0"/>
            <a:ext cx="1691680" cy="43226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2" t="2557" r="48750" b="10899"/>
          <a:stretch/>
        </p:blipFill>
        <p:spPr>
          <a:xfrm>
            <a:off x="2786" y="922867"/>
            <a:ext cx="2040467" cy="59351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712" y="2674954"/>
            <a:ext cx="5184576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algn="ctr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kern="0" cap="none" spc="-100" normalizeH="0" baseline="0">
                <a:ln>
                  <a:prstDash val="solid"/>
                </a:ln>
                <a:gradFill>
                  <a:gsLst>
                    <a:gs pos="13000">
                      <a:srgbClr val="00A5FF"/>
                    </a:gs>
                    <a:gs pos="35000">
                      <a:srgbClr val="0083CB"/>
                    </a:gs>
                    <a:gs pos="38000">
                      <a:srgbClr val="0069A3"/>
                    </a:gs>
                    <a:gs pos="62000">
                      <a:srgbClr val="0083CB"/>
                    </a:gs>
                    <a:gs pos="99000">
                      <a:srgbClr val="0069A3"/>
                    </a:gs>
                  </a:gsLst>
                  <a:lin ang="5400000" scaled="0"/>
                </a:gra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5400" dirty="0">
                <a:solidFill>
                  <a:schemeClr val="tx2"/>
                </a:solidFill>
              </a:rPr>
              <a:t>Thank You!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3" b="33919"/>
          <a:stretch/>
        </p:blipFill>
        <p:spPr>
          <a:xfrm>
            <a:off x="3150096" y="4653136"/>
            <a:ext cx="2843808" cy="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7"/>
          <a:stretch/>
        </p:blipFill>
        <p:spPr>
          <a:xfrm>
            <a:off x="0" y="0"/>
            <a:ext cx="9144000" cy="914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3" name="직사각형 12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02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0" y="1412776"/>
            <a:ext cx="9144000" cy="798022"/>
            <a:chOff x="0" y="1412776"/>
            <a:chExt cx="9144000" cy="79802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90" b="68261"/>
            <a:stretch/>
          </p:blipFill>
          <p:spPr>
            <a:xfrm>
              <a:off x="0" y="1412776"/>
              <a:ext cx="9144000" cy="79802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460444" y="1523540"/>
              <a:ext cx="4271796" cy="4403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200" spc="-80" dirty="0" smtClean="0">
                  <a:ln w="3175">
                    <a:noFill/>
                  </a:ln>
                  <a:latin typeface="Arial" pitchFamily="34" charset="0"/>
                  <a:cs typeface="Arial" pitchFamily="34" charset="0"/>
                </a:rPr>
                <a:t>HIRA</a:t>
              </a:r>
              <a:r>
                <a:rPr lang="ko-KR" altLang="en-US" sz="1200" spc="-80" dirty="0" smtClean="0">
                  <a:ln w="3175">
                    <a:solidFill>
                      <a:schemeClr val="bg1"/>
                    </a:solidFill>
                  </a:ln>
                  <a:latin typeface="+mn-ea"/>
                  <a:cs typeface="Arial" pitchFamily="34" charset="0"/>
                </a:rPr>
                <a:t>는 전국민 보험과 급여 확대 과정에 중추 기능을 수행해 </a:t>
              </a:r>
              <a:endParaRPr lang="en-US" altLang="ko-KR" sz="1200" spc="-80" dirty="0" smtClean="0">
                <a:ln w="3175">
                  <a:solidFill>
                    <a:schemeClr val="bg1"/>
                  </a:solidFill>
                </a:ln>
                <a:latin typeface="+mn-ea"/>
                <a:cs typeface="Arial" pitchFamily="34" charset="0"/>
              </a:endParaRPr>
            </a:p>
            <a:p>
              <a:r>
                <a:rPr lang="ko-KR" altLang="en-US" sz="1200" spc="-80" dirty="0" smtClean="0">
                  <a:ln w="3175">
                    <a:solidFill>
                      <a:schemeClr val="bg1"/>
                    </a:solidFill>
                  </a:ln>
                  <a:latin typeface="+mn-ea"/>
                  <a:cs typeface="Arial" pitchFamily="34" charset="0"/>
                </a:rPr>
                <a:t>왔습니다</a:t>
              </a:r>
              <a:r>
                <a:rPr lang="en-US" altLang="ko-KR" sz="1200" spc="-80" dirty="0" smtClean="0">
                  <a:ln w="3175">
                    <a:solidFill>
                      <a:schemeClr val="bg1"/>
                    </a:solidFill>
                  </a:ln>
                  <a:latin typeface="+mn-ea"/>
                  <a:cs typeface="Arial" pitchFamily="34" charset="0"/>
                </a:rPr>
                <a:t>.</a:t>
              </a:r>
              <a:endParaRPr lang="ko-KR" altLang="en-US" sz="1200" spc="-80" dirty="0">
                <a:ln w="3175">
                  <a:solidFill>
                    <a:schemeClr val="bg1"/>
                  </a:solidFill>
                </a:ln>
                <a:latin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2132856"/>
            <a:ext cx="8100392" cy="41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7"/>
          <a:stretch/>
        </p:blipFill>
        <p:spPr>
          <a:xfrm>
            <a:off x="0" y="0"/>
            <a:ext cx="9144000" cy="914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17" name="직사각형 16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03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76872"/>
            <a:ext cx="7746287" cy="410445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1406842"/>
            <a:ext cx="9144000" cy="798022"/>
            <a:chOff x="0" y="1406842"/>
            <a:chExt cx="9144000" cy="79802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90" b="68261"/>
            <a:stretch/>
          </p:blipFill>
          <p:spPr>
            <a:xfrm>
              <a:off x="0" y="1406842"/>
              <a:ext cx="9144000" cy="798022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2460444" y="1523540"/>
              <a:ext cx="4271796" cy="44036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200" spc="-80" dirty="0" smtClean="0">
                  <a:ln w="3175">
                    <a:noFill/>
                  </a:ln>
                  <a:latin typeface="Arial" pitchFamily="34" charset="0"/>
                  <a:cs typeface="Arial" pitchFamily="34" charset="0"/>
                </a:rPr>
                <a:t>HIRA</a:t>
              </a:r>
              <a:r>
                <a:rPr lang="ko-KR" altLang="en-US" sz="1200" spc="-80" dirty="0" smtClean="0">
                  <a:ln w="3175">
                    <a:solidFill>
                      <a:schemeClr val="bg1"/>
                    </a:solidFill>
                  </a:ln>
                  <a:latin typeface="+mn-ea"/>
                  <a:cs typeface="Arial" pitchFamily="34" charset="0"/>
                </a:rPr>
                <a:t>는 국민의료서비스 관리 업무를 통합적으로 수행해 왔습니다</a:t>
              </a:r>
              <a:r>
                <a:rPr lang="en-US" altLang="ko-KR" sz="1200" spc="-80" dirty="0" smtClean="0">
                  <a:ln w="3175">
                    <a:solidFill>
                      <a:schemeClr val="bg1"/>
                    </a:solidFill>
                  </a:ln>
                  <a:latin typeface="+mn-ea"/>
                  <a:cs typeface="Arial" pitchFamily="34" charset="0"/>
                </a:rPr>
                <a:t>.</a:t>
              </a:r>
              <a:endParaRPr lang="ko-KR" altLang="en-US" sz="1200" spc="-80" dirty="0">
                <a:ln w="3175">
                  <a:solidFill>
                    <a:schemeClr val="bg1"/>
                  </a:solidFill>
                </a:ln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2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4"/>
          <a:stretch/>
        </p:blipFill>
        <p:spPr>
          <a:xfrm>
            <a:off x="0" y="3572"/>
            <a:ext cx="9144000" cy="638060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04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82"/>
          <a:stretch/>
        </p:blipFill>
        <p:spPr>
          <a:xfrm>
            <a:off x="0" y="1789"/>
            <a:ext cx="9144000" cy="185194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05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0" b="7008"/>
          <a:stretch/>
        </p:blipFill>
        <p:spPr>
          <a:xfrm>
            <a:off x="0" y="2420888"/>
            <a:ext cx="9144000" cy="39799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88226" y="1916832"/>
            <a:ext cx="799288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altLang="ko-KR" sz="1200" spc="-7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HIRA 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빅데이터는 의료기관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제약기업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식약처 등으로부터 실시간 </a:t>
            </a:r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</a:t>
            </a:r>
            <a:r>
              <a:rPr lang="ko-KR" altLang="en-US" sz="1200" spc="-30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</a:t>
            </a:r>
            <a:r>
              <a:rPr lang="ko-KR" altLang="en-US" sz="1200" spc="-300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ㆍ</a:t>
            </a:r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정제한 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데이터입니다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2015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연간 </a:t>
            </a:r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진료비 </a:t>
            </a:r>
            <a:endParaRPr lang="en-US" altLang="ko-KR" sz="1200" spc="-70" dirty="0" smtClean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청구 </a:t>
            </a:r>
            <a:r>
              <a: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14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억건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심사 진료비 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66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조원 등의 원천 데이터를 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5,258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억건의 개방 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DB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(240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TB</a:t>
            </a:r>
            <a:r>
              <a:rPr lang="en-US" altLang="ko-KR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구축하여 </a:t>
            </a:r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국민에게 개</a:t>
            </a:r>
            <a:r>
              <a:rPr lang="ko-KR" altLang="en-US" sz="1200" spc="-30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</a:t>
            </a:r>
            <a:r>
              <a:rPr lang="ko-KR" altLang="en-US" sz="1200" spc="-300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ㆍ</a:t>
            </a:r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공유</a:t>
            </a:r>
            <a:endParaRPr lang="en-US" altLang="ko-KR" sz="1200" spc="-70" dirty="0" smtClean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하고 있습니다</a:t>
            </a:r>
            <a:r>
              <a: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70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93328" y="3624348"/>
            <a:ext cx="930600" cy="13300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700" b="1" spc="-200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실시간 의약품 처방지원 정보</a:t>
            </a:r>
            <a:r>
              <a:rPr lang="en-US" altLang="ko-KR" sz="700" b="1" spc="-200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700" b="1" spc="-140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DUR)</a:t>
            </a:r>
            <a:endParaRPr lang="ko-KR" altLang="en-US" sz="700" b="1" spc="-14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7"/>
          <a:stretch/>
        </p:blipFill>
        <p:spPr>
          <a:xfrm>
            <a:off x="0" y="3572"/>
            <a:ext cx="9144000" cy="61727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06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51"/>
          <a:stretch/>
        </p:blipFill>
        <p:spPr>
          <a:xfrm>
            <a:off x="0" y="3572"/>
            <a:ext cx="9144000" cy="186679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6475614"/>
            <a:ext cx="8696773" cy="382386"/>
            <a:chOff x="0" y="6475614"/>
            <a:chExt cx="8696773" cy="382386"/>
          </a:xfrm>
        </p:grpSpPr>
        <p:sp>
          <p:nvSpPr>
            <p:cNvPr id="4" name="직사각형 3"/>
            <p:cNvSpPr/>
            <p:nvPr/>
          </p:nvSpPr>
          <p:spPr>
            <a:xfrm>
              <a:off x="8396737" y="6525344"/>
              <a:ext cx="300036" cy="263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600" dirty="0" smtClean="0">
                  <a:ln>
                    <a:solidFill>
                      <a:srgbClr val="B6B6B6"/>
                    </a:solidFill>
                  </a:ln>
                  <a:solidFill>
                    <a:srgbClr val="AEB3BA"/>
                  </a:solidFill>
                  <a:latin typeface="+mn-ea"/>
                  <a:cs typeface="Arial" pitchFamily="34" charset="0"/>
                </a:rPr>
                <a:t>07</a:t>
              </a:r>
              <a:endParaRPr lang="ko-KR" altLang="en-US" sz="1600" dirty="0">
                <a:ln>
                  <a:solidFill>
                    <a:srgbClr val="B6B6B6"/>
                  </a:solidFill>
                </a:ln>
                <a:solidFill>
                  <a:srgbClr val="AEB3BA"/>
                </a:solidFill>
                <a:latin typeface="+mn-ea"/>
                <a:cs typeface="Arial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24" r="8263"/>
            <a:stretch/>
          </p:blipFill>
          <p:spPr>
            <a:xfrm>
              <a:off x="0" y="6475614"/>
              <a:ext cx="8388424" cy="38238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70" b="13659"/>
          <a:stretch/>
        </p:blipFill>
        <p:spPr>
          <a:xfrm>
            <a:off x="0" y="3279767"/>
            <a:ext cx="9144000" cy="295754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71600" y="1916832"/>
            <a:ext cx="7215810" cy="432048"/>
            <a:chOff x="1043608" y="1949970"/>
            <a:chExt cx="7215810" cy="432048"/>
          </a:xfrm>
        </p:grpSpPr>
        <p:sp>
          <p:nvSpPr>
            <p:cNvPr id="10" name="직사각형 9"/>
            <p:cNvSpPr/>
            <p:nvPr/>
          </p:nvSpPr>
          <p:spPr>
            <a:xfrm>
              <a:off x="1155987" y="1949970"/>
              <a:ext cx="710343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건강보험이 적용되는 급여 의약품의 목록과 가격 및 심사기준에 관한 정보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의약품 유통정보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식약처의 위해</a:t>
              </a:r>
              <a:endPara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의약품 정보입니다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3608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71600" y="2348880"/>
            <a:ext cx="7344816" cy="432048"/>
            <a:chOff x="1043608" y="1949970"/>
            <a:chExt cx="7344816" cy="432048"/>
          </a:xfrm>
        </p:grpSpPr>
        <p:sp>
          <p:nvSpPr>
            <p:cNvPr id="13" name="직사각형 12"/>
            <p:cNvSpPr/>
            <p:nvPr/>
          </p:nvSpPr>
          <p:spPr>
            <a:xfrm>
              <a:off x="1155987" y="1949970"/>
              <a:ext cx="7232437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의약품 유통정보는 의약품 공급업체가 신고한 생</a:t>
              </a:r>
              <a:r>
                <a:rPr lang="ko-KR" altLang="en-US" sz="1200" spc="-30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산</a:t>
              </a:r>
              <a:r>
                <a:rPr lang="ko-KR" altLang="en-US" sz="1200" spc="-300" dirty="0" smtClean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ㆍ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수</a:t>
              </a:r>
              <a:r>
                <a:rPr lang="ko-KR" altLang="en-US" sz="1200" spc="-30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입</a:t>
              </a:r>
              <a:r>
                <a:rPr lang="ko-KR" altLang="en-US" sz="1200" spc="-300" dirty="0" smtClean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ㆍ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소비 내역이며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의약품관리종합정보센터 홈페이지를 통해 공개되고 있습니다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3608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71600" y="2780928"/>
            <a:ext cx="7344816" cy="432048"/>
            <a:chOff x="1043608" y="1949970"/>
            <a:chExt cx="7344816" cy="432048"/>
          </a:xfrm>
        </p:grpSpPr>
        <p:sp>
          <p:nvSpPr>
            <p:cNvPr id="16" name="직사각형 15"/>
            <p:cNvSpPr/>
            <p:nvPr/>
          </p:nvSpPr>
          <p:spPr>
            <a:xfrm>
              <a:off x="1155987" y="1949970"/>
              <a:ext cx="7232437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의약품 처방지원 정보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(DUR)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는 병</a:t>
              </a:r>
              <a:r>
                <a:rPr lang="ko-KR" altLang="en-US" sz="1200" spc="-30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용</a:t>
              </a:r>
              <a:r>
                <a:rPr lang="ko-KR" altLang="en-US" sz="1200" spc="-300" dirty="0" smtClean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ㆍ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연</a:t>
              </a:r>
              <a:r>
                <a:rPr lang="ko-KR" altLang="en-US" sz="1200" spc="-30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령</a:t>
              </a:r>
              <a:r>
                <a:rPr lang="ko-KR" altLang="en-US" sz="1200" spc="-300" dirty="0" smtClean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ㆍ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임부 금기 의약품</a:t>
              </a:r>
              <a:r>
                <a:rPr lang="en-US" altLang="ko-KR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중복 의약품 등 안전성 관련 정보를 실시간으로 </a:t>
              </a:r>
              <a:endParaRPr lang="en-US" altLang="ko-KR" sz="1200" spc="-70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2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제공합니다</a:t>
              </a:r>
              <a:endParaRPr lang="ko-KR" altLang="en-US" sz="12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5"/>
                  </a:solidFill>
                </a:rPr>
                <a:t>ㆍ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14813" y="4658640"/>
            <a:ext cx="1969155" cy="270219"/>
            <a:chOff x="1107303" y="1934037"/>
            <a:chExt cx="1969155" cy="270219"/>
          </a:xfrm>
        </p:grpSpPr>
        <p:sp>
          <p:nvSpPr>
            <p:cNvPr id="19" name="직사각형 18"/>
            <p:cNvSpPr/>
            <p:nvPr/>
          </p:nvSpPr>
          <p:spPr>
            <a:xfrm>
              <a:off x="1155987" y="1934037"/>
              <a:ext cx="1920471" cy="270219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ctr"/>
            <a:lstStyle/>
            <a:p>
              <a:r>
                <a:rPr lang="ko-KR" altLang="en-US" sz="11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의약품 처방지원 정보</a:t>
              </a:r>
              <a:r>
                <a:rPr lang="en-US" altLang="ko-KR" sz="1100" spc="-70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(DUR)</a:t>
              </a:r>
              <a:endParaRPr lang="ko-KR" altLang="en-US" sz="1100" spc="-7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07303" y="1950664"/>
              <a:ext cx="1756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ㆍ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738</Words>
  <Application>Microsoft Office PowerPoint</Application>
  <PresentationFormat>화면 슬라이드 쇼(4:3)</PresentationFormat>
  <Paragraphs>152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203</cp:revision>
  <cp:lastPrinted>2016-11-01T16:09:58Z</cp:lastPrinted>
  <dcterms:created xsi:type="dcterms:W3CDTF">2016-10-31T01:02:58Z</dcterms:created>
  <dcterms:modified xsi:type="dcterms:W3CDTF">2016-12-27T04:10:15Z</dcterms:modified>
</cp:coreProperties>
</file>